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0" r:id="rId1"/>
  </p:sldMasterIdLst>
  <p:notesMasterIdLst>
    <p:notesMasterId r:id="rId51"/>
  </p:notesMasterIdLst>
  <p:handoutMasterIdLst>
    <p:handoutMasterId r:id="rId52"/>
  </p:handoutMasterIdLst>
  <p:sldIdLst>
    <p:sldId id="507" r:id="rId2"/>
    <p:sldId id="520" r:id="rId3"/>
    <p:sldId id="448" r:id="rId4"/>
    <p:sldId id="530" r:id="rId5"/>
    <p:sldId id="509" r:id="rId6"/>
    <p:sldId id="451" r:id="rId7"/>
    <p:sldId id="531" r:id="rId8"/>
    <p:sldId id="534" r:id="rId9"/>
    <p:sldId id="473" r:id="rId10"/>
    <p:sldId id="465" r:id="rId11"/>
    <p:sldId id="510" r:id="rId12"/>
    <p:sldId id="500" r:id="rId13"/>
    <p:sldId id="501" r:id="rId14"/>
    <p:sldId id="511" r:id="rId15"/>
    <p:sldId id="462" r:id="rId16"/>
    <p:sldId id="475" r:id="rId17"/>
    <p:sldId id="488" r:id="rId18"/>
    <p:sldId id="476" r:id="rId19"/>
    <p:sldId id="487" r:id="rId20"/>
    <p:sldId id="477" r:id="rId21"/>
    <p:sldId id="486" r:id="rId22"/>
    <p:sldId id="478" r:id="rId23"/>
    <p:sldId id="489" r:id="rId24"/>
    <p:sldId id="479" r:id="rId25"/>
    <p:sldId id="491" r:id="rId26"/>
    <p:sldId id="528" r:id="rId27"/>
    <p:sldId id="522" r:id="rId28"/>
    <p:sldId id="527" r:id="rId29"/>
    <p:sldId id="526" r:id="rId30"/>
    <p:sldId id="524" r:id="rId31"/>
    <p:sldId id="525" r:id="rId32"/>
    <p:sldId id="512" r:id="rId33"/>
    <p:sldId id="533" r:id="rId34"/>
    <p:sldId id="504" r:id="rId35"/>
    <p:sldId id="497" r:id="rId36"/>
    <p:sldId id="521" r:id="rId37"/>
    <p:sldId id="518" r:id="rId38"/>
    <p:sldId id="513" r:id="rId39"/>
    <p:sldId id="467" r:id="rId40"/>
    <p:sldId id="506" r:id="rId41"/>
    <p:sldId id="469" r:id="rId42"/>
    <p:sldId id="502" r:id="rId43"/>
    <p:sldId id="455" r:id="rId44"/>
    <p:sldId id="535" r:id="rId45"/>
    <p:sldId id="517" r:id="rId46"/>
    <p:sldId id="508" r:id="rId47"/>
    <p:sldId id="515" r:id="rId48"/>
    <p:sldId id="516" r:id="rId49"/>
    <p:sldId id="529" r:id="rId5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rodriguf" initials="r" lastIdx="31" clrIdx="1"/>
  <p:cmAuthor id="2" name="Nikolaos Loutas" initials="NL" lastIdx="1" clrIdx="2"/>
  <p:cmAuthor id="3" name="Michiel De Keyzer" initials="MDK"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4B8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0275" autoAdjust="0"/>
    <p:restoredTop sz="88261" autoAdjust="0"/>
  </p:normalViewPr>
  <p:slideViewPr>
    <p:cSldViewPr>
      <p:cViewPr>
        <p:scale>
          <a:sx n="70" d="100"/>
          <a:sy n="70" d="100"/>
        </p:scale>
        <p:origin x="-1506" y="-228"/>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6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latin typeface="Arial" pitchFamily="34" charset="0"/>
              <a:cs typeface="Arial" pitchFamily="34"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5F05CFF-548C-4E04-B325-CF1209D66BDC}" type="datetimeFigureOut">
              <a:rPr lang="en-GB" smtClean="0">
                <a:latin typeface="Arial" pitchFamily="34" charset="0"/>
                <a:cs typeface="Arial" pitchFamily="34" charset="0"/>
              </a:rPr>
              <a:pPr/>
              <a:t>09/10/2013</a:t>
            </a:fld>
            <a:endParaRPr lang="en-GB">
              <a:latin typeface="Arial" pitchFamily="34" charset="0"/>
              <a:cs typeface="Arial" pitchFamily="34"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EE90EF7-3E10-491C-87C2-59674BB3AAF6}" type="slidenum">
              <a:rPr lang="en-GB" smtClean="0">
                <a:latin typeface="Arial" pitchFamily="34" charset="0"/>
                <a:cs typeface="Arial" pitchFamily="34" charset="0"/>
              </a:rPr>
              <a:pPr/>
              <a:t>‹Nº›</a:t>
            </a:fld>
            <a:endParaRPr lang="en-GB">
              <a:latin typeface="Arial" pitchFamily="34" charset="0"/>
              <a:cs typeface="Arial" pitchFamily="34" charset="0"/>
            </a:endParaRPr>
          </a:p>
        </p:txBody>
      </p:sp>
    </p:spTree>
    <p:extLst>
      <p:ext uri="{BB962C8B-B14F-4D97-AF65-F5344CB8AC3E}">
        <p14:creationId xmlns:p14="http://schemas.microsoft.com/office/powerpoint/2010/main" val="1203437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en-GB" smtClean="0"/>
              <a:pPr/>
              <a:t>09/10/2013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en-GB" smtClean="0"/>
              <a:pPr/>
              <a:t>‹Nº›</a:t>
            </a:fld>
            <a:endParaRPr lang="en-GB"/>
          </a:p>
        </p:txBody>
      </p:sp>
    </p:spTree>
    <p:extLst>
      <p:ext uri="{BB962C8B-B14F-4D97-AF65-F5344CB8AC3E}">
        <p14:creationId xmlns:p14="http://schemas.microsoft.com/office/powerpoint/2010/main" val="408718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22</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23</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25</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27</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36</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37</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39</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45</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9</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12</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13</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17</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19</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20</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21</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26" name="Group 25"/>
          <p:cNvGrpSpPr/>
          <p:nvPr userDrawn="1"/>
        </p:nvGrpSpPr>
        <p:grpSpPr bwMode="gray">
          <a:xfrm>
            <a:off x="1752601" y="1"/>
            <a:ext cx="7391400" cy="6176009"/>
            <a:chOff x="19140488" y="13674"/>
            <a:chExt cx="7443798" cy="6145827"/>
          </a:xfrm>
        </p:grpSpPr>
        <p:sp>
          <p:nvSpPr>
            <p:cNvPr id="27"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47"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50" name="Group 32"/>
          <p:cNvGrpSpPr/>
          <p:nvPr userDrawn="1"/>
        </p:nvGrpSpPr>
        <p:grpSpPr>
          <a:xfrm>
            <a:off x="968592" y="6170991"/>
            <a:ext cx="914400" cy="533479"/>
            <a:chOff x="518032" y="978681"/>
            <a:chExt cx="4572000" cy="2667393"/>
          </a:xfrm>
        </p:grpSpPr>
        <p:sp>
          <p:nvSpPr>
            <p:cNvPr id="51"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2"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pic>
        <p:nvPicPr>
          <p:cNvPr id="2051" name="Picture 3"/>
          <p:cNvPicPr>
            <a:picLocks noChangeAspect="1" noChangeArrowheads="1"/>
          </p:cNvPicPr>
          <p:nvPr userDrawn="1"/>
        </p:nvPicPr>
        <p:blipFill>
          <a:blip r:embed="rId2" cstate="print"/>
          <a:srcRect/>
          <a:stretch>
            <a:fillRect/>
          </a:stretch>
        </p:blipFill>
        <p:spPr bwMode="auto">
          <a:xfrm>
            <a:off x="-108520" y="764705"/>
            <a:ext cx="1948024" cy="2160239"/>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point: Colour">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9552" y="685800"/>
            <a:ext cx="8071048"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Slide Number Placeholder 15"/>
          <p:cNvSpPr>
            <a:spLocks noGrp="1"/>
          </p:cNvSpPr>
          <p:nvPr>
            <p:ph type="sldNum" sz="quarter" idx="18"/>
          </p:nvPr>
        </p:nvSpPr>
        <p:spPr/>
        <p:txBody>
          <a:bodyPr/>
          <a:lstStyle/>
          <a:p>
            <a:r>
              <a:rPr lang="en-GB" smtClean="0"/>
              <a:t>Slide </a:t>
            </a:r>
            <a:fld id="{F40CD079-BC3F-4086-BA81-31A79D845B02}" type="slidenum">
              <a:rPr lang="en-GB" smtClean="0"/>
              <a:pPr/>
              <a:t>‹Nº›</a:t>
            </a:fld>
            <a:endParaRPr lang="en-GB"/>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8"/>
          </p:nvPr>
        </p:nvSpPr>
        <p:spPr/>
        <p:txBody>
          <a:bodyPr/>
          <a:lstStyle/>
          <a:p>
            <a:r>
              <a:rPr lang="en-GB" smtClean="0"/>
              <a:t>Slide </a:t>
            </a:r>
            <a:fld id="{E44EE0AE-258D-448E-BE6F-A5950D950578}" type="slidenum">
              <a:rPr lang="en-GB" smtClean="0"/>
              <a:pPr/>
              <a:t>‹Nº›</a:t>
            </a:fld>
            <a:endParaRPr lang="en-GB"/>
          </a:p>
        </p:txBody>
      </p:sp>
      <p:sp>
        <p:nvSpPr>
          <p:cNvPr id="1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smtClean="0"/>
              <a:t>Slide </a:t>
            </a:r>
            <a:fld id="{E5AEF7E6-F54B-465B-80D8-F94E30169B2B}" type="slidenum">
              <a:rPr lang="en-GB" smtClean="0"/>
              <a:pPr/>
              <a:t>‹Nº›</a:t>
            </a:fld>
            <a:endParaRPr lang="en-GB"/>
          </a:p>
        </p:txBody>
      </p:sp>
      <p:sp>
        <p:nvSpPr>
          <p:cNvPr id="2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smtClean="0"/>
              <a:t>Slide </a:t>
            </a:r>
            <a:fld id="{2A1DF1AB-ECF4-458D-ADC6-8F9126CBD0F9}" type="slidenum">
              <a:rPr lang="en-GB" smtClean="0"/>
              <a:pPr/>
              <a:t>‹Nº›</a:t>
            </a:fld>
            <a:endParaRPr lang="en-GB"/>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9"/>
          </p:nvPr>
        </p:nvSpPr>
        <p:spPr/>
        <p:txBody>
          <a:bodyPr/>
          <a:lstStyle/>
          <a:p>
            <a:r>
              <a:rPr lang="en-GB" smtClean="0"/>
              <a:t>Slide </a:t>
            </a:r>
            <a:fld id="{A487AC06-E2A2-4E8D-9AFD-439DCFCCE529}" type="slidenum">
              <a:rPr lang="en-GB" smtClean="0"/>
              <a:pPr/>
              <a:t>‹Nº›</a:t>
            </a:fld>
            <a:endParaRPr lang="en-GB"/>
          </a:p>
        </p:txBody>
      </p:sp>
      <p:sp>
        <p:nvSpPr>
          <p:cNvPr id="18" name="PwCFirm"/>
          <p:cNvSpPr txBox="1"/>
          <p:nvPr userDrawn="1"/>
        </p:nvSpPr>
        <p:spPr>
          <a:xfrm>
            <a:off x="533400" y="6453336"/>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r>
              <a:rPr lang="en-GB" smtClean="0"/>
              <a:t>Slide </a:t>
            </a:r>
            <a:fld id="{7703A140-4BD5-4963-8DDB-02EE24C99514}" type="slidenum">
              <a:rPr lang="en-GB" smtClean="0"/>
              <a:pPr/>
              <a:t>‹Nº›</a:t>
            </a:fld>
            <a:endParaRPr lang="en-GB"/>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1pPr>
            <a:lvl2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2pPr>
            <a:lvl3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3pPr>
            <a:lvl4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4pPr>
            <a:lvl5pPr indent="-274320" algn="l" defTabSz="914400" rtl="0" eaLnBrk="1" latinLnBrk="0" hangingPunct="1">
              <a:lnSpc>
                <a:spcPct val="100000"/>
              </a:lnSpc>
              <a:spcBef>
                <a:spcPts val="0"/>
              </a:spcBef>
              <a:spcAft>
                <a:spcPts val="900"/>
              </a:spcAft>
              <a:buClr>
                <a:schemeClr val="tx1"/>
              </a:buClr>
              <a:defRPr lang="en-GB" sz="2000" kern="1200" baseline="0" noProof="0" dirty="0">
                <a:solidFill>
                  <a:schemeClr val="tx1"/>
                </a:solidFill>
                <a:latin typeface="Georgia" pitchFamily="18" charset="0"/>
                <a:ea typeface="+mn-ea"/>
                <a:cs typeface="+mn-cs"/>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7" name="Slide Number Placeholder 16"/>
          <p:cNvSpPr>
            <a:spLocks noGrp="1"/>
          </p:cNvSpPr>
          <p:nvPr>
            <p:ph type="sldNum" sz="quarter" idx="18"/>
          </p:nvPr>
        </p:nvSpPr>
        <p:spPr/>
        <p:txBody>
          <a:bodyPr/>
          <a:lstStyle/>
          <a:p>
            <a:r>
              <a:rPr lang="en-GB" smtClean="0"/>
              <a:t>Slide </a:t>
            </a:r>
            <a:fld id="{C65BB6A6-903A-4B60-A0CF-B2137834975A}" type="slidenum">
              <a:rPr lang="en-GB" smtClean="0"/>
              <a:pPr/>
              <a:t>‹Nº›</a:t>
            </a:fld>
            <a:endParaRPr lang="en-GB"/>
          </a:p>
        </p:txBody>
      </p:sp>
      <p:sp>
        <p:nvSpPr>
          <p:cNvPr id="18"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bg1"/>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1524000" y="685800"/>
            <a:ext cx="7086600" cy="1066800"/>
          </a:xfrm>
        </p:spPr>
        <p:txBody>
          <a:bodyPr anchor="t" anchorCtr="0">
            <a:noAutofit/>
          </a:bodyPr>
          <a:lstStyle>
            <a:lvl1pPr>
              <a:lnSpc>
                <a:spcPct val="90000"/>
              </a:lnSpc>
              <a:defRPr sz="3200" baseline="0">
                <a:solidFill>
                  <a:sysClr val="windowText" lastClr="000000"/>
                </a:solidFill>
              </a:defRPr>
            </a:lvl1pPr>
          </a:lstStyle>
          <a:p>
            <a:r>
              <a:rPr lang="en-US" noProof="0" smtClean="0"/>
              <a:t>Click to edit Master title style</a:t>
            </a:r>
            <a:endParaRPr lang="en-GB" noProof="0" dirty="0"/>
          </a:p>
        </p:txBody>
      </p:sp>
      <p:sp>
        <p:nvSpPr>
          <p:cNvPr id="22" name="Subtitle 2"/>
          <p:cNvSpPr>
            <a:spLocks noGrp="1"/>
          </p:cNvSpPr>
          <p:nvPr>
            <p:ph type="subTitle" idx="1"/>
          </p:nvPr>
        </p:nvSpPr>
        <p:spPr bwMode="black">
          <a:xfrm>
            <a:off x="1524000" y="1905000"/>
            <a:ext cx="7086600" cy="1371600"/>
          </a:xfrm>
        </p:spPr>
        <p:txBody>
          <a:bodyPr>
            <a:noAutofit/>
          </a:bodyPr>
          <a:lstStyle>
            <a:lvl1pPr marL="0" indent="0" algn="l">
              <a:lnSpc>
                <a:spcPct val="90000"/>
              </a:lnSpc>
              <a:buNone/>
              <a:defRPr sz="3200" baseline="0">
                <a:solidFill>
                  <a:sysClr val="windowText" lastClr="000000"/>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ODS_logo_white.emf"/>
          <p:cNvPicPr>
            <a:picLocks noChangeAspect="1"/>
          </p:cNvPicPr>
          <p:nvPr userDrawn="1"/>
        </p:nvPicPr>
        <p:blipFill>
          <a:blip r:embed="rId2" cstate="print"/>
          <a:srcRect l="14928" r="11976" b="3722"/>
          <a:stretch>
            <a:fillRect/>
          </a:stretch>
        </p:blipFill>
        <p:spPr>
          <a:xfrm>
            <a:off x="375487" y="595288"/>
            <a:ext cx="773913" cy="1033512"/>
          </a:xfrm>
          <a:prstGeom prst="rect">
            <a:avLst/>
          </a:prstGeom>
          <a:solidFill>
            <a:schemeClr val="bg1"/>
          </a:solidFill>
        </p:spPr>
      </p:pic>
      <p:sp>
        <p:nvSpPr>
          <p:cNvPr id="8" name="Slide Number Placeholder 16"/>
          <p:cNvSpPr>
            <a:spLocks noGrp="1"/>
          </p:cNvSpPr>
          <p:nvPr>
            <p:ph type="sldNum" sz="quarter" idx="18"/>
          </p:nvPr>
        </p:nvSpPr>
        <p:spPr>
          <a:xfrm>
            <a:off x="7086600" y="6477000"/>
            <a:ext cx="1527048" cy="152400"/>
          </a:xfrm>
        </p:spPr>
        <p:txBody>
          <a:bodyPr/>
          <a:lstStyle/>
          <a:p>
            <a:r>
              <a:rPr lang="en-GB" smtClean="0"/>
              <a:t>Slide </a:t>
            </a:r>
            <a:fld id="{C65BB6A6-903A-4B60-A0CF-B2137834975A}" type="slidenum">
              <a:rPr lang="en-GB" smtClean="0"/>
              <a:pPr/>
              <a:t>‹Nº›</a:t>
            </a:fld>
            <a:endParaRPr lang="en-GB"/>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creativecommons.org/licenses/by/2.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685800"/>
            <a:ext cx="8071049"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Slide </a:t>
            </a:r>
            <a:fld id="{4424FA8E-F7FA-40CC-BCA5-BCCDFCD308A3}" type="slidenum">
              <a:rPr lang="en-GB" smtClean="0"/>
              <a:pPr/>
              <a:t>‹Nº›</a:t>
            </a:fld>
            <a:endParaRPr lang="en-GB"/>
          </a:p>
        </p:txBody>
      </p:sp>
      <p:pic>
        <p:nvPicPr>
          <p:cNvPr id="9" name="Picture 2" descr="http://www.lib.umich.edu/files/services/copyright/cc-by.png">
            <a:hlinkClick r:id="rId12"/>
          </p:cNvPr>
          <p:cNvPicPr>
            <a:picLocks noChangeAspect="1" noChangeArrowheads="1"/>
          </p:cNvPicPr>
          <p:nvPr/>
        </p:nvPicPr>
        <p:blipFill>
          <a:blip r:embed="rId13" cstate="print"/>
          <a:srcRect/>
          <a:stretch>
            <a:fillRect/>
          </a:stretch>
        </p:blipFill>
        <p:spPr bwMode="auto">
          <a:xfrm>
            <a:off x="8090178" y="6669360"/>
            <a:ext cx="539163" cy="188640"/>
          </a:xfrm>
          <a:prstGeom prst="rect">
            <a:avLst/>
          </a:prstGeom>
          <a:noFill/>
        </p:spPr>
      </p:pic>
      <p:pic>
        <p:nvPicPr>
          <p:cNvPr id="1026" name="Picture 2"/>
          <p:cNvPicPr>
            <a:picLocks noChangeAspect="1" noChangeArrowheads="1"/>
          </p:cNvPicPr>
          <p:nvPr/>
        </p:nvPicPr>
        <p:blipFill>
          <a:blip r:embed="rId14" cstate="print"/>
          <a:srcRect/>
          <a:stretch>
            <a:fillRect/>
          </a:stretch>
        </p:blipFill>
        <p:spPr bwMode="auto">
          <a:xfrm>
            <a:off x="539552" y="6309320"/>
            <a:ext cx="2717131" cy="401241"/>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6" r:id="rId4"/>
    <p:sldLayoutId id="2147483657" r:id="rId5"/>
    <p:sldLayoutId id="2147483658" r:id="rId6"/>
    <p:sldLayoutId id="2147483659" r:id="rId7"/>
    <p:sldLayoutId id="2147483662" r:id="rId8"/>
    <p:sldLayoutId id="2147483664" r:id="rId9"/>
    <p:sldLayoutId id="2147483663" r:id="rId10"/>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eur-ws.org/Vol-782/CobdenEtAl_COLD2011.pdf"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slideshare.net/OpenDataSupport/design-and-manage-persitent-uris"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hyperlink" Target="http://www.slideshare.net/OpenDataSupport/introduction-to-rdf-sparq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lideshare.net/OpenDataSupport/design-and-manage-persitent-uri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org.testproject.eu/id/office/office-of-the-deputy-minister-for-administrative-reform-and-e-governance" TargetMode="Externa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youtube.com/watch?v=4Ve93C238gI"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joinup.ec.europa.eu/asset/core_business/document/linking-data-about-applications-and-decisions-authorisation-ppp" TargetMode="External"/><Relationship Id="rId3" Type="http://schemas.openxmlformats.org/officeDocument/2006/relationships/hyperlink" Target="http://www.minagric.gr/" TargetMode="External"/><Relationship Id="rId7" Type="http://schemas.openxmlformats.org/officeDocument/2006/relationships/hyperlink" Target="http://health.testproject.eu/PPP/" TargetMode="External"/><Relationship Id="rId2" Type="http://schemas.openxmlformats.org/officeDocument/2006/relationships/hyperlink" Target="https://joinup.ec.europa.eu/svn/core_business/Greece/" TargetMode="Externa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hyperlink" Target="http://ec.europa.eu/dgs/health_consumer/index_en.htm" TargetMode="External"/><Relationship Id="rId4" Type="http://schemas.openxmlformats.org/officeDocument/2006/relationships/hyperlink" Target="http://health.testproject.eu/PPP/ppp_ontology.html"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hyperlink" Target="https://joinup.ec.europa.eu/community/core_vocabularies/description" TargetMode="External"/><Relationship Id="rId2" Type="http://schemas.openxmlformats.org/officeDocument/2006/relationships/image" Target="../media/image28.gif"/><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hyperlink" Target="https://joinup.ec.europa.eu/asset/adms/description" TargetMode="External"/><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joinup.ec.europa.eu/asset/core_location/document/core-location-pilot-interconnecting-belgian-address-data" TargetMode="Externa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hyperlink" Target="http://location.testproject.eu/"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joinup.ec.europa.eu/asset/core_business/description" TargetMode="External"/><Relationship Id="rId13" Type="http://schemas.openxmlformats.org/officeDocument/2006/relationships/image" Target="../media/image42.emf"/><Relationship Id="rId18" Type="http://schemas.openxmlformats.org/officeDocument/2006/relationships/image" Target="../media/image45.png"/><Relationship Id="rId26" Type="http://schemas.openxmlformats.org/officeDocument/2006/relationships/image" Target="../media/image49.png"/><Relationship Id="rId3" Type="http://schemas.openxmlformats.org/officeDocument/2006/relationships/image" Target="../media/image38.png"/><Relationship Id="rId21" Type="http://schemas.openxmlformats.org/officeDocument/2006/relationships/hyperlink" Target="http://lod2.eu/Welcome.html" TargetMode="External"/><Relationship Id="rId7" Type="http://schemas.openxmlformats.org/officeDocument/2006/relationships/image" Target="../media/image39.png"/><Relationship Id="rId12" Type="http://schemas.openxmlformats.org/officeDocument/2006/relationships/hyperlink" Target="https://joinup.ec.europa.eu/asset/adms_foss/description" TargetMode="External"/><Relationship Id="rId17" Type="http://schemas.openxmlformats.org/officeDocument/2006/relationships/hyperlink" Target="http://open-data.europa.eu/" TargetMode="External"/><Relationship Id="rId25" Type="http://schemas.openxmlformats.org/officeDocument/2006/relationships/hyperlink" Target="http://www.opendatasupport.eu/" TargetMode="External"/><Relationship Id="rId33" Type="http://schemas.openxmlformats.org/officeDocument/2006/relationships/image" Target="../media/image53.png"/><Relationship Id="rId2" Type="http://schemas.openxmlformats.org/officeDocument/2006/relationships/hyperlink" Target="http://publicdata.eu/" TargetMode="External"/><Relationship Id="rId16" Type="http://schemas.openxmlformats.org/officeDocument/2006/relationships/image" Target="../media/image44.png"/><Relationship Id="rId20" Type="http://schemas.openxmlformats.org/officeDocument/2006/relationships/image" Target="../media/image46.png"/><Relationship Id="rId29"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hyperlink" Target="https://joinup.ec.europa.eu/asset/core_person/description" TargetMode="External"/><Relationship Id="rId11" Type="http://schemas.openxmlformats.org/officeDocument/2006/relationships/image" Target="../media/image41.png"/><Relationship Id="rId24" Type="http://schemas.openxmlformats.org/officeDocument/2006/relationships/image" Target="../media/image48.png"/><Relationship Id="rId32" Type="http://schemas.openxmlformats.org/officeDocument/2006/relationships/hyperlink" Target="http://publications.europa.eu/mdr/" TargetMode="External"/><Relationship Id="rId5" Type="http://schemas.openxmlformats.org/officeDocument/2006/relationships/image" Target="../media/image31.png"/><Relationship Id="rId15" Type="http://schemas.openxmlformats.org/officeDocument/2006/relationships/image" Target="../media/image43.emf"/><Relationship Id="rId23" Type="http://schemas.openxmlformats.org/officeDocument/2006/relationships/hyperlink" Target="http://inspire.jrc.ec.europa.eu/" TargetMode="External"/><Relationship Id="rId28" Type="http://schemas.openxmlformats.org/officeDocument/2006/relationships/hyperlink" Target="https://joinup.ec.europa.eu/community/semic/description" TargetMode="External"/><Relationship Id="rId10" Type="http://schemas.openxmlformats.org/officeDocument/2006/relationships/hyperlink" Target="https://joinup.ec.europa.eu/asset/core_location/description" TargetMode="External"/><Relationship Id="rId19" Type="http://schemas.openxmlformats.org/officeDocument/2006/relationships/hyperlink" Target="http://euclid-project.eu/" TargetMode="External"/><Relationship Id="rId31" Type="http://schemas.openxmlformats.org/officeDocument/2006/relationships/image" Target="../media/image52.png"/><Relationship Id="rId4" Type="http://schemas.openxmlformats.org/officeDocument/2006/relationships/hyperlink" Target="https://joinup.ec.europa.eu/asset/adms/description" TargetMode="External"/><Relationship Id="rId9" Type="http://schemas.openxmlformats.org/officeDocument/2006/relationships/image" Target="../media/image40.png"/><Relationship Id="rId14" Type="http://schemas.openxmlformats.org/officeDocument/2006/relationships/hyperlink" Target="https://joinup.ec.europa.eu/asset/core_public_service/description" TargetMode="External"/><Relationship Id="rId22" Type="http://schemas.openxmlformats.org/officeDocument/2006/relationships/image" Target="../media/image47.jpeg"/><Relationship Id="rId27" Type="http://schemas.openxmlformats.org/officeDocument/2006/relationships/image" Target="../media/image50.gif"/><Relationship Id="rId30" Type="http://schemas.openxmlformats.org/officeDocument/2006/relationships/hyperlink" Target="http://www.europeana.eu/"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org.testproject.eu/MAREG/" TargetMode="External"/><Relationship Id="rId7" Type="http://schemas.openxmlformats.org/officeDocument/2006/relationships/hyperlink" Target="http://cpsv.testproject.eu/CPSV/" TargetMode="External"/><Relationship Id="rId2" Type="http://schemas.openxmlformats.org/officeDocument/2006/relationships/hyperlink" Target="http://health.testproject.eu/PPP/" TargetMode="Externa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hyperlink" Target="http://okfn.org/opendata/" TargetMode="External"/><Relationship Id="rId13" Type="http://schemas.openxmlformats.org/officeDocument/2006/relationships/hyperlink" Target="http://data.gov.uk/dataset/uk-housing-stock" TargetMode="External"/><Relationship Id="rId18" Type="http://schemas.openxmlformats.org/officeDocument/2006/relationships/hyperlink" Target="https://github.com/OpenRefine" TargetMode="External"/><Relationship Id="rId3" Type="http://schemas.openxmlformats.org/officeDocument/2006/relationships/hyperlink" Target="http://www.euclid-project.eu/modules/course1" TargetMode="External"/><Relationship Id="rId21" Type="http://schemas.openxmlformats.org/officeDocument/2006/relationships/hyperlink" Target="http://lod.b3kat.de/doc" TargetMode="External"/><Relationship Id="rId7" Type="http://schemas.openxmlformats.org/officeDocument/2006/relationships/hyperlink" Target="http://sig.ma/search?q=european+commission" TargetMode="External"/><Relationship Id="rId12" Type="http://schemas.openxmlformats.org/officeDocument/2006/relationships/hyperlink" Target="http://data.gov.uk/dataset/uk_defence_statistics_factsheet" TargetMode="External"/><Relationship Id="rId17" Type="http://schemas.openxmlformats.org/officeDocument/2006/relationships/hyperlink" Target="https://joinup.ec.europa.eu/asset/core_location/document/core-location-pilot-interconnecting-belgian-address-data" TargetMode="External"/><Relationship Id="rId25" Type="http://schemas.openxmlformats.org/officeDocument/2006/relationships/hyperlink" Target="http://companieshouse.gov.uk/" TargetMode="External"/><Relationship Id="rId2" Type="http://schemas.openxmlformats.org/officeDocument/2006/relationships/notesSlide" Target="../notesSlides/notesSlide18.xml"/><Relationship Id="rId16" Type="http://schemas.openxmlformats.org/officeDocument/2006/relationships/hyperlink" Target="http://org.testproject.eu/MAREG/" TargetMode="External"/><Relationship Id="rId20" Type="http://schemas.openxmlformats.org/officeDocument/2006/relationships/hyperlink" Target="http://joinup.ec.europa.eu/asset/core_business/document/linking-data-about-applications-and-decisions-authorisation-ppp" TargetMode="External"/><Relationship Id="rId1" Type="http://schemas.openxmlformats.org/officeDocument/2006/relationships/slideLayout" Target="../slideLayouts/slideLayout3.xml"/><Relationship Id="rId6" Type="http://schemas.openxmlformats.org/officeDocument/2006/relationships/hyperlink" Target="http://www.w3.org/DesignIssues/LinkedData.html" TargetMode="External"/><Relationship Id="rId11" Type="http://schemas.openxmlformats.org/officeDocument/2006/relationships/hyperlink" Target="http://5stardata.info/" TargetMode="External"/><Relationship Id="rId24" Type="http://schemas.openxmlformats.org/officeDocument/2006/relationships/hyperlink" Target="http://data.ordnancesurvey.co.uk/" TargetMode="External"/><Relationship Id="rId5" Type="http://schemas.openxmlformats.org/officeDocument/2006/relationships/hyperlink" Target="https://joinup.ec.europa.eu/community/semic/document/case-study-how-linked-data-transforming-egovernment" TargetMode="External"/><Relationship Id="rId15" Type="http://schemas.openxmlformats.org/officeDocument/2006/relationships/hyperlink" Target="https://joinup.ec.europa.eu/asset/core_business/document/organization-ontology-pilot-linking-public-sectors-organisational-data" TargetMode="External"/><Relationship Id="rId23" Type="http://schemas.openxmlformats.org/officeDocument/2006/relationships/hyperlink" Target="http://lod.geodan.nl/" TargetMode="External"/><Relationship Id="rId10" Type="http://schemas.openxmlformats.org/officeDocument/2006/relationships/hyperlink" Target="https://www.gov.uk/government/publications/designing-uri-sets-for-the-uk-public-sector" TargetMode="External"/><Relationship Id="rId19" Type="http://schemas.openxmlformats.org/officeDocument/2006/relationships/hyperlink" Target="http://refine.deri.ie/" TargetMode="External"/><Relationship Id="rId4" Type="http://schemas.openxmlformats.org/officeDocument/2006/relationships/hyperlink" Target="http://lod-cloud.net/" TargetMode="External"/><Relationship Id="rId9" Type="http://schemas.openxmlformats.org/officeDocument/2006/relationships/hyperlink" Target="https://joinup.ec.europa.eu/sites/default/files/D7.1.3%20-%20Study%20on%20persistent%20URIs.pdf" TargetMode="External"/><Relationship Id="rId14" Type="http://schemas.openxmlformats.org/officeDocument/2006/relationships/hyperlink" Target="http://data.gov.uk/dataset/road-accidents-safety-data" TargetMode="External"/><Relationship Id="rId22" Type="http://schemas.openxmlformats.org/officeDocument/2006/relationships/hyperlink" Target="http://spcdata.digitpa.gov.it/data.html"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hyperlink" Target="http://linkeddatabook.com/editions/1.0/" TargetMode="External"/><Relationship Id="rId7" Type="http://schemas.openxmlformats.org/officeDocument/2006/relationships/image" Target="../media/image62.jpeg"/><Relationship Id="rId2" Type="http://schemas.openxmlformats.org/officeDocument/2006/relationships/hyperlink" Target="http://www.semantic-web.at/LOD-TheEssentials.pdf" TargetMode="Externa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hyperlink" Target="http://www.euclid-project.eu/modules/course1" TargetMode="External"/><Relationship Id="rId4" Type="http://schemas.openxmlformats.org/officeDocument/2006/relationships/hyperlink" Target="http://ieeexplore.ieee.org/stamp/stamp.jsp?tp=&amp;arnumber=6237454" TargetMode="External"/><Relationship Id="rId9" Type="http://schemas.openxmlformats.org/officeDocument/2006/relationships/image" Target="../media/image46.png"/></Relationships>
</file>

<file path=ppt/slides/_rels/slide48.xml.rels><?xml version="1.0" encoding="UTF-8" standalone="yes"?>
<Relationships xmlns="http://schemas.openxmlformats.org/package/2006/relationships"><Relationship Id="rId8" Type="http://schemas.openxmlformats.org/officeDocument/2006/relationships/hyperlink" Target="http://latc-project.eu/" TargetMode="External"/><Relationship Id="rId13" Type="http://schemas.openxmlformats.org/officeDocument/2006/relationships/image" Target="../media/image67.jpeg"/><Relationship Id="rId3" Type="http://schemas.openxmlformats.org/officeDocument/2006/relationships/hyperlink" Target="http://okfn.org/" TargetMode="External"/><Relationship Id="rId7" Type="http://schemas.openxmlformats.org/officeDocument/2006/relationships/hyperlink" Target="http://www.w3.org/2011/gld/wiki/Main_Page" TargetMode="External"/><Relationship Id="rId12" Type="http://schemas.openxmlformats.org/officeDocument/2006/relationships/image" Target="../media/image66.jpeg"/><Relationship Id="rId2" Type="http://schemas.openxmlformats.org/officeDocument/2006/relationships/hyperlink" Target="http://lod2.eu/" TargetMode="External"/><Relationship Id="rId16"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hyperlink" Target="http://ec.europa.eu/isa/" TargetMode="External"/><Relationship Id="rId11" Type="http://schemas.openxmlformats.org/officeDocument/2006/relationships/image" Target="../media/image65.jpeg"/><Relationship Id="rId5" Type="http://schemas.openxmlformats.org/officeDocument/2006/relationships/hyperlink" Target="http://projecteuclid.org/" TargetMode="External"/><Relationship Id="rId15" Type="http://schemas.openxmlformats.org/officeDocument/2006/relationships/image" Target="../media/image50.gif"/><Relationship Id="rId10" Type="http://schemas.openxmlformats.org/officeDocument/2006/relationships/image" Target="../media/image64.png"/><Relationship Id="rId4" Type="http://schemas.openxmlformats.org/officeDocument/2006/relationships/hyperlink" Target="http://www.w3.org/standards/semanticweb/" TargetMode="External"/><Relationship Id="rId9" Type="http://schemas.openxmlformats.org/officeDocument/2006/relationships/hyperlink" Target="http://data.gov.uk/linked-data" TargetMode="External"/><Relationship Id="rId14" Type="http://schemas.openxmlformats.org/officeDocument/2006/relationships/image" Target="../media/image68.png"/></Relationships>
</file>

<file path=ppt/slides/_rels/slide49.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hyperlink" Target="http://joinup.ec.europa.eu/" TargetMode="External"/><Relationship Id="rId3" Type="http://schemas.openxmlformats.org/officeDocument/2006/relationships/image" Target="../media/image70.jpeg"/><Relationship Id="rId7" Type="http://schemas.openxmlformats.org/officeDocument/2006/relationships/hyperlink" Target="http://www.google.co.uk/url?sa=i&amp;source=images&amp;cd=&amp;cad=rja&amp;docid=SE7FMEdJDXLGRM&amp;tbnid=iOAlFfmdXacIzM:&amp;ved=0CAgQjRwwAA&amp;url=http://www.collaboration133.com/despite-posting-huge-profits-linkedin-still-hasnt-figured-out-rss-feeds/1329/linkedin-icon/&amp;ei=qViTUeDwDsfesgbKloCIDQ&amp;psig=AFQjCNFUKf5qekIs09Vjl6j4tqvs6rCrxQ&amp;ust=1368697385296369" TargetMode="External"/><Relationship Id="rId12" Type="http://schemas.openxmlformats.org/officeDocument/2006/relationships/hyperlink" Target="https://twitter.com/OpenDataSupport" TargetMode="External"/><Relationship Id="rId2" Type="http://schemas.openxmlformats.org/officeDocument/2006/relationships/hyperlink" Target="http://www.google.co.uk/url?sa=i&amp;rct=j&amp;q=&amp;esrc=s&amp;frm=1&amp;source=images&amp;cd=&amp;cad=rja&amp;docid=kQOSE_Qm988B-M&amp;tbnid=wtsKUGiNqTAINM:&amp;ved=&amp;url=http://iwebask.com/blog/2012/06/11/leverage-slideshare-increase-traffic-website/&amp;ei=TliTUf7PFMKXtAahwoCQDg&amp;bvm=bv.46471029,d.Yms&amp;psig=AFQjCNHXFJZYAyHNHJZynmy81ri4lsG6Hw&amp;ust=1368697294780597" TargetMode="External"/><Relationship Id="rId1" Type="http://schemas.openxmlformats.org/officeDocument/2006/relationships/slideLayout" Target="../slideLayouts/slideLayout2.xml"/><Relationship Id="rId6" Type="http://schemas.openxmlformats.org/officeDocument/2006/relationships/hyperlink" Target="http://www.opendatasupport.eu/" TargetMode="External"/><Relationship Id="rId11" Type="http://schemas.openxmlformats.org/officeDocument/2006/relationships/image" Target="../media/image73.gif"/><Relationship Id="rId5" Type="http://schemas.openxmlformats.org/officeDocument/2006/relationships/image" Target="../media/image71.png"/><Relationship Id="rId15" Type="http://schemas.openxmlformats.org/officeDocument/2006/relationships/hyperlink" Target="mailto:contact@opendatasupport.eu" TargetMode="External"/><Relationship Id="rId10" Type="http://schemas.openxmlformats.org/officeDocument/2006/relationships/hyperlink" Target="http://www.google.co.uk/url?sa=i&amp;rct=j&amp;q=&amp;esrc=s&amp;frm=1&amp;source=images&amp;cd=&amp;cad=rja&amp;docid=H73Bp3_m1xl35M&amp;tbnid=RL8r_BDa6hOUiM:&amp;ved=0CAUQjRw&amp;url=http://info.hjmt.com/blog/bid/271040/Should-You-Use-a-Live-Twitter-Stream-at-Your-Next-Event&amp;ei=dFmTUfTsGMWItQaWtIHoDA&amp;bvm=bv.46471029,d.Yms&amp;psig=AFQjCNEdFo_vMlWlFwv7YoyBHrTZ8pUvFA&amp;ust=1368697574802004" TargetMode="External"/><Relationship Id="rId4" Type="http://schemas.openxmlformats.org/officeDocument/2006/relationships/hyperlink" Target="http://www.slideshare.net/OpenDataSupport" TargetMode="External"/><Relationship Id="rId9" Type="http://schemas.openxmlformats.org/officeDocument/2006/relationships/hyperlink" Target="http://www.linkedin.com/groups/Open-Data-Support-4859070?gid=4859070&amp;mostPopular=&amp;trk=tyah" TargetMode="External"/><Relationship Id="rId14" Type="http://schemas.openxmlformats.org/officeDocument/2006/relationships/image" Target="../media/image7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linkeddatabook.com/editions/1.0/" TargetMode="External"/><Relationship Id="rId2" Type="http://schemas.openxmlformats.org/officeDocument/2006/relationships/hyperlink" Target="http://www.ted.com/talks/tim_berners_lee_on_the_next_web.html"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4x_xzT5eF5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youtube.com/watch?v=uju4wT9uBIA" TargetMode="External"/><Relationship Id="rId4" Type="http://schemas.openxmlformats.org/officeDocument/2006/relationships/hyperlink" Target="http://www.w3.org/DesignIssues/LinkedData.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1600" i="0" dirty="0" smtClean="0"/>
              <a:t>Training Module 1.2</a:t>
            </a:r>
            <a:r>
              <a:rPr lang="en-GB" sz="1400" i="0" dirty="0" smtClean="0"/>
              <a:t/>
            </a:r>
            <a:br>
              <a:rPr lang="en-GB" sz="1400" i="0" dirty="0" smtClean="0"/>
            </a:br>
            <a:r>
              <a:rPr lang="en-GB" sz="1800" i="0" dirty="0" smtClean="0"/>
              <a:t/>
            </a:r>
            <a:br>
              <a:rPr lang="en-GB" sz="1800" i="0" dirty="0" smtClean="0"/>
            </a:br>
            <a:r>
              <a:rPr lang="en-GB" sz="1800" i="0" dirty="0" smtClean="0"/>
              <a:t/>
            </a:r>
            <a:br>
              <a:rPr lang="en-GB" sz="1800" i="0" dirty="0" smtClean="0"/>
            </a:br>
            <a:r>
              <a:rPr lang="en-GB" i="0" dirty="0" smtClean="0">
                <a:latin typeface="Bradley Hand ITC" pitchFamily="66" charset="0"/>
              </a:rPr>
              <a:t/>
            </a:r>
            <a:br>
              <a:rPr lang="en-GB" i="0" dirty="0" smtClean="0">
                <a:latin typeface="Bradley Hand ITC" pitchFamily="66" charset="0"/>
              </a:rPr>
            </a:br>
            <a:r>
              <a:rPr lang="en-GB" sz="5400" i="0" dirty="0" smtClean="0">
                <a:latin typeface="Bradley Hand ITC" pitchFamily="66" charset="0"/>
              </a:rPr>
              <a:t>Introduction to Linked Data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Linked data vs. open data</a:t>
            </a:r>
            <a:endParaRPr lang="en-GB" dirty="0"/>
          </a:p>
        </p:txBody>
      </p:sp>
      <p:sp>
        <p:nvSpPr>
          <p:cNvPr id="14" name="Content Placeholder 13"/>
          <p:cNvSpPr>
            <a:spLocks noGrp="1"/>
          </p:cNvSpPr>
          <p:nvPr>
            <p:ph sz="quarter" idx="14"/>
          </p:nvPr>
        </p:nvSpPr>
        <p:spPr>
          <a:xfrm>
            <a:off x="533400" y="1752601"/>
            <a:ext cx="3534544" cy="4419599"/>
          </a:xfrm>
        </p:spPr>
        <p:txBody>
          <a:bodyPr/>
          <a:lstStyle/>
          <a:p>
            <a:endParaRPr lang="en-GB" dirty="0" smtClean="0"/>
          </a:p>
          <a:p>
            <a:endParaRPr lang="en-GB" dirty="0" smtClean="0"/>
          </a:p>
          <a:p>
            <a:endParaRPr lang="en-GB" dirty="0" smtClean="0"/>
          </a:p>
          <a:p>
            <a:pPr algn="ctr"/>
            <a:r>
              <a:rPr lang="en-GB" b="1" dirty="0" smtClean="0"/>
              <a:t/>
            </a:r>
            <a:br>
              <a:rPr lang="en-GB" b="1" dirty="0" smtClean="0"/>
            </a:br>
            <a:r>
              <a:rPr lang="en-GB" b="1" dirty="0" smtClean="0"/>
              <a:t>Open data</a:t>
            </a:r>
          </a:p>
          <a:p>
            <a:endParaRPr lang="en-GB" dirty="0" smtClean="0"/>
          </a:p>
          <a:p>
            <a:pPr algn="just"/>
            <a:r>
              <a:rPr lang="en-GB" sz="1800" dirty="0" smtClean="0"/>
              <a:t>Data can be published and be publicly available under an open licence without linking to other data sources.</a:t>
            </a:r>
          </a:p>
          <a:p>
            <a:endParaRPr lang="en-GB" dirty="0"/>
          </a:p>
        </p:txBody>
      </p:sp>
      <p:sp>
        <p:nvSpPr>
          <p:cNvPr id="15" name="Content Placeholder 14"/>
          <p:cNvSpPr>
            <a:spLocks noGrp="1"/>
          </p:cNvSpPr>
          <p:nvPr>
            <p:ph sz="quarter" idx="15"/>
          </p:nvPr>
        </p:nvSpPr>
        <p:spPr>
          <a:xfrm>
            <a:off x="5076056" y="1752600"/>
            <a:ext cx="3534544" cy="4419600"/>
          </a:xfrm>
        </p:spPr>
        <p:txBody>
          <a:bodyPr/>
          <a:lstStyle/>
          <a:p>
            <a:endParaRPr lang="en-GB" dirty="0" smtClean="0"/>
          </a:p>
          <a:p>
            <a:endParaRPr lang="en-GB" dirty="0" smtClean="0"/>
          </a:p>
          <a:p>
            <a:endParaRPr lang="en-GB" dirty="0" smtClean="0"/>
          </a:p>
          <a:p>
            <a:pPr algn="ctr"/>
            <a:r>
              <a:rPr lang="en-GB" b="1" dirty="0" smtClean="0"/>
              <a:t/>
            </a:r>
            <a:br>
              <a:rPr lang="en-GB" b="1" dirty="0" smtClean="0"/>
            </a:br>
            <a:r>
              <a:rPr lang="en-GB" b="1" dirty="0" smtClean="0"/>
              <a:t>Linked data</a:t>
            </a:r>
          </a:p>
          <a:p>
            <a:pPr algn="ctr"/>
            <a:endParaRPr lang="en-GB" dirty="0" smtClean="0"/>
          </a:p>
          <a:p>
            <a:r>
              <a:rPr lang="en-GB" sz="1800" dirty="0" smtClean="0"/>
              <a:t>Data can be linked to URIs from other data sources, using open standards such as RDF without being publicly available under an open licence.</a:t>
            </a:r>
          </a:p>
          <a:p>
            <a:pPr algn="ctr"/>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10</a:t>
            </a:fld>
            <a:endParaRPr lang="en-GB" dirty="0"/>
          </a:p>
        </p:txBody>
      </p:sp>
      <p:sp>
        <p:nvSpPr>
          <p:cNvPr id="7" name="Rectangle 6"/>
          <p:cNvSpPr/>
          <p:nvPr/>
        </p:nvSpPr>
        <p:spPr bwMode="ltGray">
          <a:xfrm>
            <a:off x="539552" y="1700808"/>
            <a:ext cx="8064896" cy="1152128"/>
          </a:xfrm>
          <a:prstGeom prst="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2"/>
                </a:solidFill>
                <a:latin typeface="+mj-lt"/>
              </a:rPr>
              <a:t>“</a:t>
            </a:r>
            <a:r>
              <a:rPr lang="en-GB" i="1" dirty="0" smtClean="0">
                <a:solidFill>
                  <a:schemeClr val="tx2"/>
                </a:solidFill>
                <a:latin typeface="+mj-lt"/>
              </a:rPr>
              <a:t>Open data is data that can be freely used, reused and redistributed by anyone – subject only, at most, to the requirement to attribute and sharealike.</a:t>
            </a:r>
            <a:r>
              <a:rPr lang="en-GB" dirty="0" smtClean="0">
                <a:solidFill>
                  <a:schemeClr val="tx2"/>
                </a:solidFill>
                <a:latin typeface="+mj-lt"/>
              </a:rPr>
              <a:t>” </a:t>
            </a:r>
          </a:p>
          <a:p>
            <a:r>
              <a:rPr lang="en-GB" sz="1600" i="1" dirty="0" smtClean="0">
                <a:solidFill>
                  <a:schemeClr val="tx1"/>
                </a:solidFill>
                <a:latin typeface="+mj-lt"/>
              </a:rPr>
              <a:t>- OpenDefinition.org</a:t>
            </a:r>
          </a:p>
        </p:txBody>
      </p:sp>
      <p:sp>
        <p:nvSpPr>
          <p:cNvPr id="9218" name="AutoShape 2" descr="http://ed101.bu.edu/StudentDoc/Archives/ED101fa09/floodj/Images/Wrong%20mark.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9220" name="Picture 4" descr="Not Equal To 5 by dripsandcastle - Not Equal To"/>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4139952" y="3068960"/>
            <a:ext cx="864096" cy="864096"/>
          </a:xfrm>
          <a:prstGeom prst="rect">
            <a:avLst/>
          </a:prstGeom>
          <a:noFill/>
        </p:spPr>
      </p:pic>
      <p:sp>
        <p:nvSpPr>
          <p:cNvPr id="9" name="Rectangle 8"/>
          <p:cNvSpPr/>
          <p:nvPr/>
        </p:nvSpPr>
        <p:spPr bwMode="ltGray">
          <a:xfrm>
            <a:off x="4355976" y="5877272"/>
            <a:ext cx="4248472" cy="576064"/>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solidFill>
                  <a:schemeClr val="tx1"/>
                </a:solidFill>
              </a:rPr>
              <a:t>Cobden et al., A research agenda for Linked Closed Data</a:t>
            </a:r>
            <a:br>
              <a:rPr lang="en-GB" sz="1100" dirty="0" smtClean="0">
                <a:solidFill>
                  <a:schemeClr val="tx1"/>
                </a:solidFill>
              </a:rPr>
            </a:br>
            <a:r>
              <a:rPr lang="en-GB" sz="1100" dirty="0" smtClean="0">
                <a:hlinkClick r:id="rId3"/>
              </a:rPr>
              <a:t> http://ceur-ws.org/Vol-782/CobdenEtAl_COLD2011.pdf</a:t>
            </a:r>
            <a:endParaRPr lang="en-GB" sz="1100" dirty="0" smtClean="0">
              <a:solidFill>
                <a:schemeClr val="tx1"/>
              </a:solidFill>
            </a:endParaRPr>
          </a:p>
          <a:p>
            <a:endParaRPr lang="en-GB" sz="1100" dirty="0" smtClean="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Linked data foundations</a:t>
            </a:r>
            <a:br>
              <a:rPr lang="en-GB" sz="7200" i="0" dirty="0" smtClean="0">
                <a:solidFill>
                  <a:schemeClr val="accent1"/>
                </a:solidFill>
                <a:latin typeface="Bradley Hand ITC" pitchFamily="66" charset="0"/>
              </a:rPr>
            </a:br>
            <a:r>
              <a:rPr lang="en-GB" b="0" dirty="0" smtClean="0"/>
              <a:t>URIs for naming things, RDF for describing data and SPARQL for querying it. </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11</a:t>
            </a:fld>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Uniform Resource Identifier (URI)</a:t>
            </a:r>
            <a:endParaRPr lang="en-GB" dirty="0"/>
          </a:p>
        </p:txBody>
      </p:sp>
      <p:sp>
        <p:nvSpPr>
          <p:cNvPr id="19" name="Content Placeholder 2"/>
          <p:cNvSpPr>
            <a:spLocks noGrp="1"/>
          </p:cNvSpPr>
          <p:nvPr>
            <p:ph sz="quarter" idx="15"/>
          </p:nvPr>
        </p:nvSpPr>
        <p:spPr/>
        <p:txBody>
          <a:bodyPr/>
          <a:lstStyle/>
          <a:p>
            <a:r>
              <a:rPr lang="en-GB" sz="1800" i="1" dirty="0" smtClean="0">
                <a:solidFill>
                  <a:schemeClr val="accent1"/>
                </a:solidFill>
              </a:rPr>
              <a:t>“A Uniform Resource Identifier (URI) is a compact sequence of characters that identifies an abstract or physical resource.”</a:t>
            </a:r>
            <a:r>
              <a:rPr lang="en-GB" sz="1800" dirty="0" smtClean="0"/>
              <a:t> </a:t>
            </a:r>
          </a:p>
          <a:p>
            <a:r>
              <a:rPr lang="en-GB" sz="1600" dirty="0" smtClean="0"/>
              <a:t>– ISA’s 10 Rules for Persistent URIs</a:t>
            </a:r>
          </a:p>
          <a:p>
            <a:pPr>
              <a:spcAft>
                <a:spcPts val="0"/>
              </a:spcAft>
            </a:pPr>
            <a:endParaRPr lang="en-GB" sz="1800" dirty="0" smtClean="0"/>
          </a:p>
          <a:p>
            <a:r>
              <a:rPr lang="en-GB" sz="1800" dirty="0" smtClean="0"/>
              <a:t>A person, e.g. Albert Einstein</a:t>
            </a:r>
          </a:p>
          <a:p>
            <a:pPr lvl="2">
              <a:buClr>
                <a:srgbClr val="000000"/>
              </a:buClr>
            </a:pPr>
            <a:r>
              <a:rPr lang="en-GB" sz="1400" b="1" dirty="0" smtClean="0">
                <a:solidFill>
                  <a:schemeClr val="tx2"/>
                </a:solidFill>
                <a:latin typeface="+mj-lt"/>
                <a:cs typeface="Courier New" pitchFamily="49" charset="0"/>
              </a:rPr>
              <a:t>http://dbpedia.org/resource/Albert_Einstein</a:t>
            </a:r>
            <a:endParaRPr lang="en-GB" dirty="0" smtClean="0"/>
          </a:p>
          <a:p>
            <a:r>
              <a:rPr lang="en-GB" dirty="0" smtClean="0"/>
              <a:t>A country, e.g. Belgium</a:t>
            </a:r>
          </a:p>
          <a:p>
            <a:pPr lvl="2">
              <a:buClr>
                <a:srgbClr val="000000"/>
              </a:buClr>
            </a:pPr>
            <a:r>
              <a:rPr lang="en-GB" sz="1400" b="1" dirty="0" smtClean="0">
                <a:solidFill>
                  <a:schemeClr val="tx2"/>
                </a:solidFill>
                <a:latin typeface="+mj-lt"/>
                <a:cs typeface="Courier New" pitchFamily="49" charset="0"/>
              </a:rPr>
              <a:t>http://dbpedia.org/resource/Belgium </a:t>
            </a:r>
            <a:endParaRPr lang="en-GB" dirty="0" smtClean="0">
              <a:solidFill>
                <a:srgbClr val="000000"/>
              </a:solidFill>
            </a:endParaRPr>
          </a:p>
          <a:p>
            <a:r>
              <a:rPr lang="en-GB" dirty="0" smtClean="0"/>
              <a:t>A world heritage site, e.g. the Acropolis of Athens</a:t>
            </a:r>
          </a:p>
          <a:p>
            <a:pPr lvl="2">
              <a:buClr>
                <a:srgbClr val="000000"/>
              </a:buClr>
            </a:pPr>
            <a:r>
              <a:rPr lang="en-GB" sz="1400" b="1" dirty="0" smtClean="0">
                <a:solidFill>
                  <a:schemeClr val="tx2"/>
                </a:solidFill>
                <a:latin typeface="+mj-lt"/>
                <a:cs typeface="Courier New" pitchFamily="49" charset="0"/>
              </a:rPr>
              <a:t>http://dbpedia.org/resource/Acropolis_of_Athens</a:t>
            </a:r>
            <a:endParaRPr lang="en-GB" dirty="0" smtClean="0"/>
          </a:p>
          <a:p>
            <a:pPr lvl="1">
              <a:buNone/>
            </a:pPr>
            <a:r>
              <a:rPr lang="en-GB" dirty="0" smtClean="0"/>
              <a:t>A dataset, e.g. Fertility Indicators</a:t>
            </a:r>
          </a:p>
          <a:p>
            <a:pPr lvl="2">
              <a:buClr>
                <a:srgbClr val="000000"/>
              </a:buClr>
            </a:pPr>
            <a:r>
              <a:rPr lang="en-GB" sz="1400" b="1" dirty="0" smtClean="0">
                <a:solidFill>
                  <a:schemeClr val="tx2"/>
                </a:solidFill>
                <a:latin typeface="+mj-lt"/>
                <a:cs typeface="Courier New" pitchFamily="49" charset="0"/>
              </a:rPr>
              <a:t>http://open-data.europa.eu/en/data/dataset/ 03YMULVqadXL7IO6JZiBkQ</a:t>
            </a:r>
          </a:p>
          <a:p>
            <a:pPr lvl="1">
              <a:buClr>
                <a:srgbClr val="000000"/>
              </a:buClr>
              <a:buNone/>
            </a:pPr>
            <a:endParaRPr lang="en-GB" dirty="0" smtClean="0">
              <a:solidFill>
                <a:srgbClr val="000000"/>
              </a:solidFill>
            </a:endParaRPr>
          </a:p>
          <a:p>
            <a:pPr lvl="1">
              <a:buClr>
                <a:srgbClr val="000000"/>
              </a:buClr>
            </a:pPr>
            <a:endParaRPr lang="en-GB" dirty="0" smtClean="0"/>
          </a:p>
          <a:p>
            <a:pPr lvl="2">
              <a:buClr>
                <a:srgbClr val="000000"/>
              </a:buClr>
              <a:buNone/>
            </a:pPr>
            <a:endParaRPr lang="en-GB" dirty="0" smtClean="0"/>
          </a:p>
          <a:p>
            <a:pPr lvl="2"/>
            <a:endParaRPr lang="en-GB" dirty="0"/>
          </a:p>
        </p:txBody>
      </p:sp>
      <p:sp>
        <p:nvSpPr>
          <p:cNvPr id="4" name="Slide Number Placeholder 3"/>
          <p:cNvSpPr>
            <a:spLocks noGrp="1"/>
          </p:cNvSpPr>
          <p:nvPr>
            <p:ph type="sldNum" sz="quarter" idx="18"/>
          </p:nvPr>
        </p:nvSpPr>
        <p:spPr/>
        <p:txBody>
          <a:bodyPr/>
          <a:lstStyle/>
          <a:p>
            <a:r>
              <a:rPr lang="en-GB" dirty="0" smtClean="0"/>
              <a:t>Slide </a:t>
            </a:r>
            <a:fld id="{C65BB6A6-903A-4B60-A0CF-B2137834975A}" type="slidenum">
              <a:rPr lang="en-GB" smtClean="0"/>
              <a:pPr/>
              <a:t>12</a:t>
            </a:fld>
            <a:endParaRPr lang="en-GB" dirty="0"/>
          </a:p>
        </p:txBody>
      </p:sp>
      <p:pic>
        <p:nvPicPr>
          <p:cNvPr id="20" name="Picture 2" descr="https://encrypted-tbn0.gstatic.com/images?q=tbn:ANd9GcTynU31e2_aVxqdQMn2yaCII1D7VRS-qllhTu84mqGk-AvyN22zMg"/>
          <p:cNvPicPr>
            <a:picLocks noChangeAspect="1" noChangeArrowheads="1"/>
          </p:cNvPicPr>
          <p:nvPr/>
        </p:nvPicPr>
        <p:blipFill>
          <a:blip r:embed="rId3" cstate="print"/>
          <a:srcRect/>
          <a:stretch>
            <a:fillRect/>
          </a:stretch>
        </p:blipFill>
        <p:spPr bwMode="auto">
          <a:xfrm>
            <a:off x="5460594" y="3068960"/>
            <a:ext cx="767590" cy="574952"/>
          </a:xfrm>
          <a:prstGeom prst="rect">
            <a:avLst/>
          </a:prstGeom>
          <a:noFill/>
          <a:effectLst>
            <a:outerShdw blurRad="50800" dist="38100" dir="5400000" algn="t" rotWithShape="0">
              <a:prstClr val="black">
                <a:alpha val="40000"/>
              </a:prstClr>
            </a:outerShdw>
          </a:effectLst>
        </p:spPr>
      </p:pic>
      <p:sp>
        <p:nvSpPr>
          <p:cNvPr id="21" name="Freeform 57"/>
          <p:cNvSpPr>
            <a:spLocks/>
          </p:cNvSpPr>
          <p:nvPr/>
        </p:nvSpPr>
        <p:spPr bwMode="auto">
          <a:xfrm>
            <a:off x="4499992" y="3789040"/>
            <a:ext cx="864096" cy="648072"/>
          </a:xfrm>
          <a:custGeom>
            <a:avLst/>
            <a:gdLst/>
            <a:ahLst/>
            <a:cxnLst>
              <a:cxn ang="0">
                <a:pos x="92" y="38"/>
              </a:cxn>
              <a:cxn ang="0">
                <a:pos x="85" y="32"/>
              </a:cxn>
              <a:cxn ang="0">
                <a:pos x="75" y="13"/>
              </a:cxn>
              <a:cxn ang="0">
                <a:pos x="59" y="7"/>
              </a:cxn>
              <a:cxn ang="0">
                <a:pos x="53" y="6"/>
              </a:cxn>
              <a:cxn ang="0">
                <a:pos x="48" y="7"/>
              </a:cxn>
              <a:cxn ang="0">
                <a:pos x="37" y="13"/>
              </a:cxn>
              <a:cxn ang="0">
                <a:pos x="26" y="13"/>
              </a:cxn>
              <a:cxn ang="0">
                <a:pos x="21" y="8"/>
              </a:cxn>
              <a:cxn ang="0">
                <a:pos x="0" y="19"/>
              </a:cxn>
              <a:cxn ang="0">
                <a:pos x="18" y="36"/>
              </a:cxn>
              <a:cxn ang="0">
                <a:pos x="28" y="43"/>
              </a:cxn>
              <a:cxn ang="0">
                <a:pos x="42" y="55"/>
              </a:cxn>
              <a:cxn ang="0">
                <a:pos x="58" y="53"/>
              </a:cxn>
              <a:cxn ang="0">
                <a:pos x="63" y="67"/>
              </a:cxn>
              <a:cxn ang="0">
                <a:pos x="81" y="76"/>
              </a:cxn>
              <a:cxn ang="0">
                <a:pos x="90" y="52"/>
              </a:cxn>
              <a:cxn ang="0">
                <a:pos x="92" y="38"/>
              </a:cxn>
            </a:cxnLst>
            <a:rect l="0" t="0" r="r" b="b"/>
            <a:pathLst>
              <a:path w="103" h="80">
                <a:moveTo>
                  <a:pt x="92" y="38"/>
                </a:moveTo>
                <a:cubicBezTo>
                  <a:pt x="94" y="33"/>
                  <a:pt x="87" y="35"/>
                  <a:pt x="85" y="32"/>
                </a:cubicBezTo>
                <a:cubicBezTo>
                  <a:pt x="65" y="30"/>
                  <a:pt x="92" y="14"/>
                  <a:pt x="75" y="13"/>
                </a:cubicBezTo>
                <a:cubicBezTo>
                  <a:pt x="59" y="12"/>
                  <a:pt x="67" y="4"/>
                  <a:pt x="59" y="7"/>
                </a:cubicBezTo>
                <a:cubicBezTo>
                  <a:pt x="55" y="9"/>
                  <a:pt x="58" y="5"/>
                  <a:pt x="53" y="6"/>
                </a:cubicBezTo>
                <a:cubicBezTo>
                  <a:pt x="49" y="7"/>
                  <a:pt x="49" y="0"/>
                  <a:pt x="48" y="7"/>
                </a:cubicBezTo>
                <a:cubicBezTo>
                  <a:pt x="47" y="11"/>
                  <a:pt x="44" y="9"/>
                  <a:pt x="37" y="13"/>
                </a:cubicBezTo>
                <a:cubicBezTo>
                  <a:pt x="32" y="16"/>
                  <a:pt x="30" y="12"/>
                  <a:pt x="26" y="13"/>
                </a:cubicBezTo>
                <a:cubicBezTo>
                  <a:pt x="22" y="14"/>
                  <a:pt x="21" y="10"/>
                  <a:pt x="21" y="8"/>
                </a:cubicBezTo>
                <a:cubicBezTo>
                  <a:pt x="14" y="11"/>
                  <a:pt x="7" y="17"/>
                  <a:pt x="0" y="19"/>
                </a:cubicBezTo>
                <a:cubicBezTo>
                  <a:pt x="7" y="42"/>
                  <a:pt x="14" y="25"/>
                  <a:pt x="18" y="36"/>
                </a:cubicBezTo>
                <a:cubicBezTo>
                  <a:pt x="21" y="45"/>
                  <a:pt x="25" y="37"/>
                  <a:pt x="28" y="43"/>
                </a:cubicBezTo>
                <a:cubicBezTo>
                  <a:pt x="30" y="48"/>
                  <a:pt x="40" y="44"/>
                  <a:pt x="42" y="55"/>
                </a:cubicBezTo>
                <a:cubicBezTo>
                  <a:pt x="44" y="71"/>
                  <a:pt x="52" y="51"/>
                  <a:pt x="58" y="53"/>
                </a:cubicBezTo>
                <a:cubicBezTo>
                  <a:pt x="61" y="55"/>
                  <a:pt x="52" y="63"/>
                  <a:pt x="63" y="67"/>
                </a:cubicBezTo>
                <a:cubicBezTo>
                  <a:pt x="72" y="70"/>
                  <a:pt x="70" y="80"/>
                  <a:pt x="81" y="76"/>
                </a:cubicBezTo>
                <a:cubicBezTo>
                  <a:pt x="82" y="71"/>
                  <a:pt x="74" y="59"/>
                  <a:pt x="90" y="52"/>
                </a:cubicBezTo>
                <a:cubicBezTo>
                  <a:pt x="103" y="39"/>
                  <a:pt x="90" y="43"/>
                  <a:pt x="92" y="38"/>
                </a:cubicBezTo>
                <a:close/>
              </a:path>
            </a:pathLst>
          </a:custGeom>
          <a:solidFill>
            <a:schemeClr val="bg1">
              <a:lumMod val="50000"/>
            </a:schemeClr>
          </a:solidFill>
          <a:ln w="6350" cap="rnd" cmpd="sng">
            <a:solidFill>
              <a:schemeClr val="bg1"/>
            </a:solidFill>
            <a:prstDash val="solid"/>
            <a:round/>
            <a:headEnd/>
            <a:tailEnd/>
          </a:ln>
          <a:effectLst>
            <a:outerShdw blurRad="50800" dist="38100" dir="5400000" algn="t" rotWithShape="0">
              <a:prstClr val="black">
                <a:alpha val="40000"/>
              </a:prstClr>
            </a:outerShdw>
          </a:effectLst>
        </p:spPr>
        <p:txBody>
          <a:bodyPr anchor="ctr" anchorCtr="0"/>
          <a:lstStyle/>
          <a:p>
            <a:pPr algn="ctr"/>
            <a:r>
              <a:rPr lang="en-GB" sz="1200" b="1" dirty="0" smtClean="0">
                <a:solidFill>
                  <a:schemeClr val="bg1"/>
                </a:solidFill>
              </a:rPr>
              <a:t>BE</a:t>
            </a:r>
            <a:endParaRPr lang="en-GB" sz="1200" b="1" dirty="0">
              <a:solidFill>
                <a:schemeClr val="bg1"/>
              </a:solidFill>
            </a:endParaRPr>
          </a:p>
        </p:txBody>
      </p:sp>
      <p:pic>
        <p:nvPicPr>
          <p:cNvPr id="22" name="Picture 4" descr="http://www.davekozcruise.com/greece/slidebar/athens_acropolis.jpg"/>
          <p:cNvPicPr>
            <a:picLocks noChangeAspect="1" noChangeArrowheads="1"/>
          </p:cNvPicPr>
          <p:nvPr/>
        </p:nvPicPr>
        <p:blipFill>
          <a:blip r:embed="rId4" cstate="print">
            <a:grayscl/>
          </a:blip>
          <a:srcRect l="13014" t="6310" r="9707" b="35634"/>
          <a:stretch>
            <a:fillRect/>
          </a:stretch>
        </p:blipFill>
        <p:spPr bwMode="auto">
          <a:xfrm>
            <a:off x="6300192" y="4581128"/>
            <a:ext cx="1008112" cy="504056"/>
          </a:xfrm>
          <a:prstGeom prst="rect">
            <a:avLst/>
          </a:prstGeom>
          <a:noFill/>
          <a:effectLst>
            <a:outerShdw blurRad="50800" dist="38100" dir="5400000" algn="t" rotWithShape="0">
              <a:prstClr val="black">
                <a:alpha val="40000"/>
              </a:prstClr>
            </a:outerShdw>
          </a:effectLst>
        </p:spPr>
      </p:pic>
      <p:pic>
        <p:nvPicPr>
          <p:cNvPr id="23" name="Picture 5" descr="C:\Users\loutasn\Downloads\1368737380_spreadsheet.png"/>
          <p:cNvPicPr>
            <a:picLocks noChangeAspect="1" noChangeArrowheads="1"/>
          </p:cNvPicPr>
          <p:nvPr/>
        </p:nvPicPr>
        <p:blipFill>
          <a:blip r:embed="rId5" cstate="print"/>
          <a:srcRect/>
          <a:stretch>
            <a:fillRect/>
          </a:stretch>
        </p:blipFill>
        <p:spPr bwMode="auto">
          <a:xfrm>
            <a:off x="8100392" y="5301208"/>
            <a:ext cx="576064" cy="576064"/>
          </a:xfrm>
          <a:prstGeom prst="rect">
            <a:avLst/>
          </a:prstGeom>
          <a:noFill/>
          <a:effectLst>
            <a:outerShdw blurRad="50800" dist="38100" dir="5400000" algn="t" rotWithShape="0">
              <a:prstClr val="black">
                <a:alpha val="40000"/>
              </a:prstClr>
            </a:outerShdw>
          </a:effectLst>
        </p:spPr>
      </p:pic>
      <p:sp>
        <p:nvSpPr>
          <p:cNvPr id="12" name="Rectangle 11"/>
          <p:cNvSpPr/>
          <p:nvPr/>
        </p:nvSpPr>
        <p:spPr bwMode="ltGray">
          <a:xfrm>
            <a:off x="4499992" y="6093296"/>
            <a:ext cx="3384376"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6"/>
              </a:rPr>
              <a:t>http://www.slideshare.net/OpenDataSupport/design-and-manage-persitent-uris</a:t>
            </a:r>
            <a:endParaRPr lang="en-GB" sz="1100" dirty="0" smtClean="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RDF &amp; SPARQL</a:t>
            </a:r>
            <a:endParaRPr lang="en-GB" dirty="0"/>
          </a:p>
        </p:txBody>
      </p:sp>
      <p:sp>
        <p:nvSpPr>
          <p:cNvPr id="3" name="Content Placeholder 2"/>
          <p:cNvSpPr>
            <a:spLocks noGrp="1"/>
          </p:cNvSpPr>
          <p:nvPr>
            <p:ph sz="quarter" idx="15"/>
          </p:nvPr>
        </p:nvSpPr>
        <p:spPr>
          <a:xfrm>
            <a:off x="533400" y="1392560"/>
            <a:ext cx="8077200" cy="4419600"/>
          </a:xfrm>
        </p:spPr>
        <p:txBody>
          <a:bodyPr/>
          <a:lstStyle/>
          <a:p>
            <a:r>
              <a:rPr lang="en-GB" sz="1800" dirty="0" smtClean="0"/>
              <a:t>The</a:t>
            </a:r>
            <a:r>
              <a:rPr lang="en-GB" sz="1800" b="1" dirty="0" smtClean="0"/>
              <a:t> Resource Description Framework </a:t>
            </a:r>
            <a:r>
              <a:rPr lang="en-GB" sz="1800" dirty="0" smtClean="0"/>
              <a:t>(RDF ) is a syntax for representing data and resources in the Web</a:t>
            </a:r>
            <a:endParaRPr lang="en-GB" sz="1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13</a:t>
            </a:fld>
            <a:endParaRPr lang="en-GB" dirty="0"/>
          </a:p>
        </p:txBody>
      </p:sp>
      <p:sp>
        <p:nvSpPr>
          <p:cNvPr id="7" name="Content Placeholder 2"/>
          <p:cNvSpPr txBox="1">
            <a:spLocks/>
          </p:cNvSpPr>
          <p:nvPr/>
        </p:nvSpPr>
        <p:spPr>
          <a:xfrm>
            <a:off x="533400" y="2132856"/>
            <a:ext cx="8077200" cy="3679304"/>
          </a:xfrm>
          <a:prstGeom prst="rect">
            <a:avLst/>
          </a:prstGeom>
        </p:spPr>
        <p:txBody>
          <a:bodyPr vert="horz" lIns="0" tIns="0" rIns="0" bIns="0" rtlCol="0">
            <a:noAutofit/>
          </a:bodyPr>
          <a:lstStyle/>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r>
              <a:rPr kumimoji="0" lang="en-GB" b="0" i="0" u="none" strike="noStrike" kern="1200" cap="none" spc="0" normalizeH="0" baseline="0" noProof="0" dirty="0" smtClean="0">
                <a:ln>
                  <a:noFill/>
                </a:ln>
                <a:solidFill>
                  <a:schemeClr val="tx1"/>
                </a:solidFill>
                <a:effectLst/>
                <a:uLnTx/>
                <a:uFillTx/>
                <a:latin typeface="Georgia" pitchFamily="18" charset="0"/>
                <a:ea typeface="+mn-ea"/>
                <a:cs typeface="+mn-cs"/>
              </a:rPr>
              <a:t>RDF breaks every </a:t>
            </a:r>
            <a:r>
              <a:rPr lang="en-GB" noProof="0" dirty="0" smtClean="0">
                <a:latin typeface="Georgia" pitchFamily="18" charset="0"/>
              </a:rPr>
              <a:t>piece of information down in </a:t>
            </a:r>
            <a:r>
              <a:rPr lang="en-GB" b="1" noProof="0" dirty="0" smtClean="0">
                <a:latin typeface="Georgia" pitchFamily="18" charset="0"/>
              </a:rPr>
              <a:t>t</a:t>
            </a:r>
            <a:r>
              <a:rPr kumimoji="0" lang="en-GB" b="1" i="0" u="none" strike="noStrike" kern="1200" cap="none" spc="0" normalizeH="0" baseline="0" noProof="0" dirty="0" smtClean="0">
                <a:ln>
                  <a:noFill/>
                </a:ln>
                <a:solidFill>
                  <a:schemeClr val="tx1"/>
                </a:solidFill>
                <a:effectLst/>
                <a:uLnTx/>
                <a:uFillTx/>
                <a:latin typeface="Georgia" pitchFamily="18" charset="0"/>
                <a:ea typeface="+mn-ea"/>
                <a:cs typeface="+mn-cs"/>
              </a:rPr>
              <a:t>riples</a:t>
            </a:r>
            <a:r>
              <a:rPr kumimoji="0" lang="en-GB" i="0" u="none" strike="noStrike" kern="1200" cap="none" spc="0" normalizeH="0" baseline="0" noProof="0" dirty="0" smtClean="0">
                <a:ln>
                  <a:noFill/>
                </a:ln>
                <a:solidFill>
                  <a:schemeClr val="tx1"/>
                </a:solidFill>
                <a:effectLst/>
                <a:uLnTx/>
                <a:uFillTx/>
                <a:latin typeface="Georgia" pitchFamily="18" charset="0"/>
                <a:ea typeface="+mn-ea"/>
                <a:cs typeface="+mn-cs"/>
              </a:rPr>
              <a:t>:</a:t>
            </a: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Georgia" pitchFamily="18" charset="0"/>
                <a:ea typeface="+mn-ea"/>
                <a:cs typeface="+mn-cs"/>
              </a:rPr>
              <a:t>Subject – a resource, which may be identified with a URI.</a:t>
            </a: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Georgia" pitchFamily="18" charset="0"/>
                <a:ea typeface="+mn-ea"/>
                <a:cs typeface="+mn-cs"/>
              </a:rPr>
              <a:t>Predicate – a URI-identified reused specification of the relationship.</a:t>
            </a: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Georgia" pitchFamily="18" charset="0"/>
                <a:ea typeface="+mn-ea"/>
                <a:cs typeface="+mn-cs"/>
              </a:rPr>
              <a:t>Object – a resource or literal to which the subject is related.</a:t>
            </a: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endParaRPr lang="en-GB" sz="2000" dirty="0" smtClean="0">
              <a:latin typeface="Georgia" pitchFamily="18" charset="0"/>
            </a:endParaRP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endPar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endParaRPr lang="en-GB" sz="2000" dirty="0" smtClean="0">
              <a:latin typeface="Georgia" pitchFamily="18" charset="0"/>
            </a:endParaRP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endPar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endParaRPr lang="en-GB" sz="2000" dirty="0" smtClean="0">
              <a:latin typeface="Georgia" pitchFamily="18" charset="0"/>
            </a:endParaRPr>
          </a:p>
          <a:p>
            <a:pPr lvl="0" indent="-274320">
              <a:spcAft>
                <a:spcPts val="900"/>
              </a:spcAft>
              <a:buClr>
                <a:schemeClr val="tx1"/>
              </a:buClr>
              <a:defRPr/>
            </a:pPr>
            <a:r>
              <a:rPr lang="en-GB" b="1" dirty="0" smtClean="0">
                <a:latin typeface="Georgia" pitchFamily="18" charset="0"/>
              </a:rPr>
              <a:t>SPARQL</a:t>
            </a:r>
            <a:r>
              <a:rPr lang="en-GB" dirty="0" smtClean="0">
                <a:latin typeface="Georgia" pitchFamily="18" charset="0"/>
              </a:rPr>
              <a:t> is a standardised language for querying RDF data.</a:t>
            </a:r>
          </a:p>
          <a:p>
            <a:pPr marL="0" marR="0" lvl="0" indent="-274320" algn="l" defTabSz="914400" rtl="0" eaLnBrk="1" fontAlgn="auto" latinLnBrk="0" hangingPunct="1">
              <a:lnSpc>
                <a:spcPct val="100000"/>
              </a:lnSpc>
              <a:spcBef>
                <a:spcPts val="0"/>
              </a:spcBef>
              <a:spcAft>
                <a:spcPts val="900"/>
              </a:spcAft>
              <a:buClr>
                <a:schemeClr val="tx1"/>
              </a:buClr>
              <a:buSzTx/>
              <a:tabLst/>
              <a:defRPr/>
            </a:pPr>
            <a:endPar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endParaRPr kumimoji="0" lang="en-GB" sz="2000" b="0" i="0" u="none" strike="noStrike" kern="1200" cap="none" spc="0" normalizeH="0" baseline="0" noProof="0" dirty="0">
              <a:ln>
                <a:noFill/>
              </a:ln>
              <a:solidFill>
                <a:schemeClr val="tx1"/>
              </a:solidFill>
              <a:effectLst/>
              <a:uLnTx/>
              <a:uFillTx/>
              <a:latin typeface="Georgia" pitchFamily="18" charset="0"/>
              <a:ea typeface="+mn-ea"/>
              <a:cs typeface="+mn-cs"/>
            </a:endParaRPr>
          </a:p>
        </p:txBody>
      </p:sp>
      <p:sp>
        <p:nvSpPr>
          <p:cNvPr id="8" name="Rectangle 7"/>
          <p:cNvSpPr/>
          <p:nvPr/>
        </p:nvSpPr>
        <p:spPr bwMode="ltGray">
          <a:xfrm>
            <a:off x="294500" y="4005064"/>
            <a:ext cx="8568952" cy="864096"/>
          </a:xfrm>
          <a:prstGeom prst="rect">
            <a:avLst/>
          </a:prstGeom>
          <a:ln/>
        </p:spPr>
        <p:style>
          <a:lnRef idx="2">
            <a:schemeClr val="accent2"/>
          </a:lnRef>
          <a:fillRef idx="1">
            <a:schemeClr val="lt1"/>
          </a:fillRef>
          <a:effectRef idx="0">
            <a:schemeClr val="accent2"/>
          </a:effectRef>
          <a:fontRef idx="minor">
            <a:schemeClr val="dk1"/>
          </a:fontRef>
        </p:style>
        <p:txBody>
          <a:bodyPr rtlCol="0" anchor="t" anchorCtr="0"/>
          <a:lstStyle/>
          <a:p>
            <a:r>
              <a:rPr lang="en-GB" sz="1600" dirty="0" smtClean="0">
                <a:solidFill>
                  <a:srgbClr val="FF0000"/>
                </a:solidFill>
                <a:latin typeface="Georgia" pitchFamily="18" charset="0"/>
              </a:rPr>
              <a:t>http://dbpedia.org/resource/Brussels </a:t>
            </a:r>
            <a:r>
              <a:rPr lang="en-GB" sz="1600" dirty="0" smtClean="0">
                <a:solidFill>
                  <a:srgbClr val="00B0F0"/>
                </a:solidFill>
                <a:latin typeface="Georgia" pitchFamily="18" charset="0"/>
              </a:rPr>
              <a:t>is the capital of </a:t>
            </a:r>
            <a:r>
              <a:rPr lang="en-GB" sz="1600" dirty="0" smtClean="0">
                <a:solidFill>
                  <a:srgbClr val="00B050"/>
                </a:solidFill>
                <a:latin typeface="Georgia" pitchFamily="18" charset="0"/>
              </a:rPr>
              <a:t>“Belgium”</a:t>
            </a:r>
            <a:r>
              <a:rPr lang="en-GB" sz="1600" dirty="0" smtClean="0">
                <a:solidFill>
                  <a:schemeClr val="tx1"/>
                </a:solidFill>
                <a:latin typeface="Georgia" pitchFamily="18" charset="0"/>
              </a:rPr>
              <a:t>.</a:t>
            </a:r>
          </a:p>
          <a:p>
            <a:pPr algn="ctr"/>
            <a:r>
              <a:rPr lang="en-GB" sz="1600" dirty="0" smtClean="0">
                <a:solidFill>
                  <a:schemeClr val="tx1"/>
                </a:solidFill>
                <a:latin typeface="Georgia" pitchFamily="18" charset="0"/>
              </a:rPr>
              <a:t>OR</a:t>
            </a:r>
          </a:p>
          <a:p>
            <a:r>
              <a:rPr lang="en-GB" sz="1600" dirty="0" smtClean="0">
                <a:solidFill>
                  <a:srgbClr val="FF0000"/>
                </a:solidFill>
                <a:latin typeface="Georgia" pitchFamily="18" charset="0"/>
              </a:rPr>
              <a:t>http://dbpedia.org/resource/Brussels</a:t>
            </a:r>
            <a:r>
              <a:rPr lang="en-GB" sz="1600" dirty="0" smtClean="0">
                <a:solidFill>
                  <a:schemeClr val="tx1"/>
                </a:solidFill>
                <a:latin typeface="Georgia" pitchFamily="18" charset="0"/>
              </a:rPr>
              <a:t> </a:t>
            </a:r>
            <a:r>
              <a:rPr lang="en-GB" sz="1600" dirty="0" smtClean="0">
                <a:solidFill>
                  <a:srgbClr val="00B0F0"/>
                </a:solidFill>
                <a:latin typeface="Georgia" pitchFamily="18" charset="0"/>
              </a:rPr>
              <a:t>is the capital of</a:t>
            </a:r>
            <a:r>
              <a:rPr lang="en-GB" sz="1600" dirty="0" smtClean="0">
                <a:solidFill>
                  <a:schemeClr val="tx1"/>
                </a:solidFill>
                <a:latin typeface="Georgia" pitchFamily="18" charset="0"/>
              </a:rPr>
              <a:t> </a:t>
            </a:r>
            <a:r>
              <a:rPr lang="en-GB" sz="1600" dirty="0" smtClean="0">
                <a:solidFill>
                  <a:srgbClr val="00B050"/>
                </a:solidFill>
                <a:latin typeface="Georgia" pitchFamily="18" charset="0"/>
              </a:rPr>
              <a:t>http://dbpedia.org/resource/Belgium</a:t>
            </a:r>
            <a:r>
              <a:rPr lang="en-GB" sz="1600" dirty="0" smtClean="0">
                <a:solidFill>
                  <a:schemeClr val="tx1"/>
                </a:solidFill>
                <a:latin typeface="Georgia" pitchFamily="18" charset="0"/>
              </a:rPr>
              <a:t>.</a:t>
            </a:r>
          </a:p>
          <a:p>
            <a:endParaRPr lang="en-GB" sz="1600" dirty="0" smtClean="0">
              <a:solidFill>
                <a:schemeClr val="tx1"/>
              </a:solidFill>
              <a:latin typeface="Georgia" pitchFamily="18" charset="0"/>
            </a:endParaRPr>
          </a:p>
          <a:p>
            <a:pPr algn="ctr"/>
            <a:endParaRPr lang="en-GB" dirty="0" smtClean="0">
              <a:solidFill>
                <a:schemeClr val="tx1"/>
              </a:solidFill>
              <a:latin typeface="Georgia" pitchFamily="18" charset="0"/>
            </a:endParaRPr>
          </a:p>
        </p:txBody>
      </p:sp>
      <p:sp>
        <p:nvSpPr>
          <p:cNvPr id="9" name="Right Brace 8"/>
          <p:cNvSpPr/>
          <p:nvPr/>
        </p:nvSpPr>
        <p:spPr>
          <a:xfrm rot="5400000">
            <a:off x="1979712" y="3284984"/>
            <a:ext cx="144016" cy="36004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 name="Right Brace 9"/>
          <p:cNvSpPr/>
          <p:nvPr/>
        </p:nvSpPr>
        <p:spPr>
          <a:xfrm rot="5400000">
            <a:off x="4535996" y="4473116"/>
            <a:ext cx="144016" cy="1224136"/>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 name="Right Brace 10"/>
          <p:cNvSpPr/>
          <p:nvPr/>
        </p:nvSpPr>
        <p:spPr>
          <a:xfrm rot="5400000">
            <a:off x="6947140" y="3355868"/>
            <a:ext cx="144016" cy="3458632"/>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 name="TextBox 11"/>
          <p:cNvSpPr txBox="1"/>
          <p:nvPr/>
        </p:nvSpPr>
        <p:spPr>
          <a:xfrm>
            <a:off x="1442230" y="5271618"/>
            <a:ext cx="1152128" cy="360040"/>
          </a:xfrm>
          <a:prstGeom prst="rect">
            <a:avLst/>
          </a:prstGeom>
          <a:noFill/>
        </p:spPr>
        <p:txBody>
          <a:bodyPr vert="horz" wrap="square" lIns="0" tIns="0" rIns="0" bIns="0" rtlCol="0">
            <a:noAutofit/>
          </a:bodyPr>
          <a:lstStyle/>
          <a:p>
            <a:pPr indent="-274320" algn="ctr">
              <a:spcAft>
                <a:spcPts val="900"/>
              </a:spcAft>
            </a:pPr>
            <a:r>
              <a:rPr lang="en-GB" sz="2000" dirty="0" smtClean="0">
                <a:solidFill>
                  <a:srgbClr val="FF0000"/>
                </a:solidFill>
                <a:latin typeface="Georgia" pitchFamily="18" charset="0"/>
              </a:rPr>
              <a:t>Subject</a:t>
            </a:r>
          </a:p>
        </p:txBody>
      </p:sp>
      <p:sp>
        <p:nvSpPr>
          <p:cNvPr id="13" name="TextBox 12"/>
          <p:cNvSpPr txBox="1"/>
          <p:nvPr/>
        </p:nvSpPr>
        <p:spPr>
          <a:xfrm>
            <a:off x="4023278" y="5257104"/>
            <a:ext cx="1152128" cy="360040"/>
          </a:xfrm>
          <a:prstGeom prst="rect">
            <a:avLst/>
          </a:prstGeom>
          <a:noFill/>
        </p:spPr>
        <p:txBody>
          <a:bodyPr vert="horz" wrap="square" lIns="0" tIns="0" rIns="0" bIns="0" rtlCol="0">
            <a:noAutofit/>
          </a:bodyPr>
          <a:lstStyle/>
          <a:p>
            <a:pPr indent="-274320" algn="ctr">
              <a:spcAft>
                <a:spcPts val="900"/>
              </a:spcAft>
            </a:pPr>
            <a:r>
              <a:rPr lang="en-GB" sz="2000" dirty="0" smtClean="0">
                <a:solidFill>
                  <a:srgbClr val="00B0F0"/>
                </a:solidFill>
                <a:latin typeface="Georgia" pitchFamily="18" charset="0"/>
              </a:rPr>
              <a:t>Predicate</a:t>
            </a:r>
          </a:p>
        </p:txBody>
      </p:sp>
      <p:sp>
        <p:nvSpPr>
          <p:cNvPr id="14" name="TextBox 13"/>
          <p:cNvSpPr txBox="1"/>
          <p:nvPr/>
        </p:nvSpPr>
        <p:spPr>
          <a:xfrm>
            <a:off x="6444208" y="5229200"/>
            <a:ext cx="1152128" cy="360040"/>
          </a:xfrm>
          <a:prstGeom prst="rect">
            <a:avLst/>
          </a:prstGeom>
          <a:noFill/>
        </p:spPr>
        <p:txBody>
          <a:bodyPr vert="horz" wrap="square" lIns="0" tIns="0" rIns="0" bIns="0" rtlCol="0">
            <a:noAutofit/>
          </a:bodyPr>
          <a:lstStyle/>
          <a:p>
            <a:pPr indent="-274320" algn="ctr">
              <a:spcAft>
                <a:spcPts val="900"/>
              </a:spcAft>
            </a:pPr>
            <a:r>
              <a:rPr lang="en-GB" sz="2000" dirty="0" smtClean="0">
                <a:solidFill>
                  <a:srgbClr val="00B050"/>
                </a:solidFill>
                <a:latin typeface="Georgia" pitchFamily="18" charset="0"/>
              </a:rPr>
              <a:t>Object</a:t>
            </a:r>
          </a:p>
        </p:txBody>
      </p:sp>
      <p:sp>
        <p:nvSpPr>
          <p:cNvPr id="18" name="Rectangle 17"/>
          <p:cNvSpPr/>
          <p:nvPr/>
        </p:nvSpPr>
        <p:spPr bwMode="ltGray">
          <a:xfrm>
            <a:off x="3491880" y="6165304"/>
            <a:ext cx="4464496" cy="499864"/>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3"/>
              </a:rPr>
              <a:t>http://www.slideshare.net/OpenDataSupport/introduction-to-rdf-sparql</a:t>
            </a:r>
            <a:r>
              <a:rPr lang="en-GB" sz="1100" dirty="0" smtClean="0"/>
              <a:t> </a:t>
            </a:r>
            <a:endParaRPr lang="en-GB" sz="1100" dirty="0" smtClean="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How to publish linked data?</a:t>
            </a:r>
            <a:br>
              <a:rPr lang="en-GB" sz="7200" i="0" dirty="0" smtClean="0">
                <a:solidFill>
                  <a:schemeClr val="accent1"/>
                </a:solidFill>
                <a:latin typeface="Bradley Hand ITC" pitchFamily="66" charset="0"/>
              </a:rPr>
            </a:br>
            <a:r>
              <a:rPr lang="en-GB" b="0" dirty="0" smtClean="0"/>
              <a:t>Paving the way towards 5-star linked data</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14</a:t>
            </a:fld>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star-schema of Linked (Open) Data</a:t>
            </a:r>
            <a:endParaRPr lang="en-GB" dirty="0"/>
          </a:p>
        </p:txBody>
      </p:sp>
      <p:graphicFrame>
        <p:nvGraphicFramePr>
          <p:cNvPr id="5" name="Content Placeholder 8"/>
          <p:cNvGraphicFramePr>
            <a:graphicFrameLocks noGrp="1"/>
          </p:cNvGraphicFramePr>
          <p:nvPr>
            <p:ph sz="quarter" idx="15"/>
          </p:nvPr>
        </p:nvGraphicFramePr>
        <p:xfrm>
          <a:off x="533400" y="1752600"/>
          <a:ext cx="8077200" cy="4196680"/>
        </p:xfrm>
        <a:graphic>
          <a:graphicData uri="http://schemas.openxmlformats.org/drawingml/2006/table">
            <a:tbl>
              <a:tblPr firstRow="1" bandRow="1">
                <a:tableStyleId>{69D073F8-1565-44D7-B386-08B59EADF2EE}</a:tableStyleId>
              </a:tblPr>
              <a:tblGrid>
                <a:gridCol w="1590328"/>
                <a:gridCol w="6486872"/>
              </a:tblGrid>
              <a:tr h="839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kern="1200" dirty="0" smtClean="0">
                          <a:solidFill>
                            <a:schemeClr val="dk1"/>
                          </a:solidFill>
                          <a:latin typeface="+mj-lt"/>
                          <a:ea typeface="+mj-ea"/>
                          <a:cs typeface="+mj-cs"/>
                        </a:rPr>
                        <a:t>Make your stuff available on the Web (whatever format) under an open license.</a:t>
                      </a:r>
                    </a:p>
                  </a:txBody>
                  <a:tcPr anchor="ctr"/>
                </a:tc>
              </a:tr>
              <a:tr h="839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Make it available as structured data (e.g., Excel instead of image scan of a table)</a:t>
                      </a:r>
                    </a:p>
                  </a:txBody>
                  <a:tcPr anchor="ctr"/>
                </a:tc>
              </a:tr>
              <a:tr h="839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Use non-proprietary formats (e.g., CSV instead of Excel)</a:t>
                      </a:r>
                    </a:p>
                  </a:txBody>
                  <a:tcPr anchor="ctr"/>
                </a:tc>
              </a:tr>
              <a:tr h="839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Use URIs to denote things, so that people can point at your stuff</a:t>
                      </a:r>
                    </a:p>
                  </a:txBody>
                  <a:tcPr anchor="ctr"/>
                </a:tc>
              </a:tr>
              <a:tr h="839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Link your data to other data to provide context</a:t>
                      </a:r>
                    </a:p>
                  </a:txBody>
                  <a:tcPr anchor="ctr"/>
                </a:tc>
              </a:tr>
            </a:tbl>
          </a:graphicData>
        </a:graphic>
      </p:graphicFrame>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15</a:t>
            </a:fld>
            <a:endParaRPr lang="en-GB" dirty="0"/>
          </a:p>
        </p:txBody>
      </p:sp>
      <p:sp>
        <p:nvSpPr>
          <p:cNvPr id="6" name="Rectangle 5"/>
          <p:cNvSpPr/>
          <p:nvPr/>
        </p:nvSpPr>
        <p:spPr bwMode="ltGray">
          <a:xfrm>
            <a:off x="2123728" y="2204864"/>
            <a:ext cx="6768752" cy="36004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solidFill>
                <a:schemeClr val="bg1"/>
              </a:solidFill>
              <a:latin typeface="Georgia" pitchFamily="18" charset="0"/>
            </a:endParaRPr>
          </a:p>
        </p:txBody>
      </p:sp>
      <p:sp>
        <p:nvSpPr>
          <p:cNvPr id="7" name="TextBox 6"/>
          <p:cNvSpPr txBox="1"/>
          <p:nvPr/>
        </p:nvSpPr>
        <p:spPr>
          <a:xfrm>
            <a:off x="8172400" y="2348880"/>
            <a:ext cx="626368" cy="360040"/>
          </a:xfrm>
          <a:prstGeom prst="rect">
            <a:avLst/>
          </a:prstGeom>
          <a:solidFill>
            <a:schemeClr val="bg2"/>
          </a:solidFill>
        </p:spPr>
        <p:txBody>
          <a:bodyPr vert="horz" wrap="none" lIns="0" tIns="0" rIns="0" bIns="0" rtlCol="0">
            <a:noAutofit/>
          </a:bodyPr>
          <a:lstStyle/>
          <a:p>
            <a:pPr indent="-274320" algn="r">
              <a:spcAft>
                <a:spcPts val="900"/>
              </a:spcAft>
            </a:pPr>
            <a:r>
              <a:rPr lang="en-GB" sz="1400" dirty="0" smtClean="0">
                <a:solidFill>
                  <a:schemeClr val="tx2"/>
                </a:solidFill>
                <a:latin typeface="Georgia" pitchFamily="18" charset="0"/>
              </a:rPr>
              <a:t>optional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smtClean="0"/>
              <a:t>★</a:t>
            </a:r>
            <a:r>
              <a:rPr lang="en-GB" dirty="0" smtClean="0">
                <a:solidFill>
                  <a:srgbClr val="FFFF00"/>
                </a:solidFill>
              </a:rPr>
              <a:t> </a:t>
            </a:r>
            <a:r>
              <a:rPr lang="en-GB" dirty="0" smtClean="0"/>
              <a:t>Make your stuff available on the Web under an open licence</a:t>
            </a:r>
            <a:endParaRPr lang="en-GB" dirty="0"/>
          </a:p>
        </p:txBody>
      </p:sp>
      <p:sp>
        <p:nvSpPr>
          <p:cNvPr id="3" name="Content Placeholder 2"/>
          <p:cNvSpPr>
            <a:spLocks noGrp="1"/>
          </p:cNvSpPr>
          <p:nvPr>
            <p:ph sz="quarter" idx="15"/>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16</a:t>
            </a:fld>
            <a:endParaRPr lang="en-GB" dirty="0"/>
          </a:p>
        </p:txBody>
      </p:sp>
      <p:pic>
        <p:nvPicPr>
          <p:cNvPr id="41987" name="Picture 3"/>
          <p:cNvPicPr>
            <a:picLocks noChangeAspect="1" noChangeArrowheads="1"/>
          </p:cNvPicPr>
          <p:nvPr/>
        </p:nvPicPr>
        <p:blipFill>
          <a:blip r:embed="rId2" cstate="print"/>
          <a:srcRect/>
          <a:stretch>
            <a:fillRect/>
          </a:stretch>
        </p:blipFill>
        <p:spPr bwMode="auto">
          <a:xfrm>
            <a:off x="72008" y="1502985"/>
            <a:ext cx="8964488" cy="379822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1989" name="Picture 5" descr="https://encrypted-tbn2.gstatic.com/images?q=tbn:ANd9GcQtOxzP14OwIbBIdvv1kFeXsovu836krCgIzQnMPIPJFtDbNjHE"/>
          <p:cNvPicPr>
            <a:picLocks noChangeAspect="1" noChangeArrowheads="1"/>
          </p:cNvPicPr>
          <p:nvPr/>
        </p:nvPicPr>
        <p:blipFill>
          <a:blip r:embed="rId3" cstate="print"/>
          <a:srcRect/>
          <a:stretch>
            <a:fillRect/>
          </a:stretch>
        </p:blipFill>
        <p:spPr bwMode="auto">
          <a:xfrm>
            <a:off x="7812360" y="3861048"/>
            <a:ext cx="936104" cy="996221"/>
          </a:xfrm>
          <a:prstGeom prst="rect">
            <a:avLst/>
          </a:prstGeom>
          <a:noFill/>
          <a:effectLst>
            <a:outerShdw blurRad="50800" dist="38100" dir="2700000" algn="tl" rotWithShape="0">
              <a:prstClr val="black">
                <a:alpha val="40000"/>
              </a:prstClr>
            </a:outerShdw>
          </a:effectLst>
        </p:spPr>
      </p:pic>
      <p:pic>
        <p:nvPicPr>
          <p:cNvPr id="43009" name="Picture 1"/>
          <p:cNvPicPr>
            <a:picLocks noChangeAspect="1" noChangeArrowheads="1"/>
          </p:cNvPicPr>
          <p:nvPr/>
        </p:nvPicPr>
        <p:blipFill>
          <a:blip r:embed="rId4" cstate="print"/>
          <a:srcRect t="80899"/>
          <a:stretch>
            <a:fillRect/>
          </a:stretch>
        </p:blipFill>
        <p:spPr bwMode="auto">
          <a:xfrm>
            <a:off x="5580112" y="5013176"/>
            <a:ext cx="3524250" cy="493043"/>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Pros &amp; cons of </a:t>
            </a:r>
            <a:r>
              <a:rPr lang="en-GB" i="0" dirty="0" smtClean="0"/>
              <a:t>★</a:t>
            </a:r>
            <a:r>
              <a:rPr lang="en-GB" dirty="0" smtClean="0">
                <a:solidFill>
                  <a:srgbClr val="FFFF00"/>
                </a:solidFill>
              </a:rPr>
              <a:t> </a:t>
            </a:r>
            <a:r>
              <a:rPr lang="en-GB" dirty="0" smtClean="0"/>
              <a:t>open data</a:t>
            </a:r>
            <a:endParaRPr lang="en-GB" dirty="0"/>
          </a:p>
        </p:txBody>
      </p:sp>
      <p:sp>
        <p:nvSpPr>
          <p:cNvPr id="17" name="Content Placeholder 16"/>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17</a:t>
            </a:fld>
            <a:endParaRPr lang="en-GB" dirty="0"/>
          </a:p>
        </p:txBody>
      </p:sp>
      <p:graphicFrame>
        <p:nvGraphicFramePr>
          <p:cNvPr id="6" name="Table 5"/>
          <p:cNvGraphicFramePr>
            <a:graphicFrameLocks noGrp="1"/>
          </p:cNvGraphicFramePr>
          <p:nvPr/>
        </p:nvGraphicFramePr>
        <p:xfrm>
          <a:off x="539552" y="1727356"/>
          <a:ext cx="8064896" cy="3789876"/>
        </p:xfrm>
        <a:graphic>
          <a:graphicData uri="http://schemas.openxmlformats.org/drawingml/2006/table">
            <a:tbl>
              <a:tblPr firstRow="1">
                <a:tableStyleId>{5C22544A-7EE6-4342-B048-85BDC9FD1C3A}</a:tableStyleId>
              </a:tblPr>
              <a:tblGrid>
                <a:gridCol w="4032448"/>
                <a:gridCol w="4032448"/>
              </a:tblGrid>
              <a:tr h="391788">
                <a:tc>
                  <a:txBody>
                    <a:bodyPr/>
                    <a:lstStyle/>
                    <a:p>
                      <a:r>
                        <a:rPr lang="en-GB" sz="1800" dirty="0" smtClean="0">
                          <a:latin typeface="+mj-lt"/>
                        </a:rPr>
                        <a:t>As a consumer...</a:t>
                      </a:r>
                      <a:endParaRPr lang="en-GB" sz="1800" dirty="0">
                        <a:latin typeface="+mj-lt"/>
                      </a:endParaRPr>
                    </a:p>
                  </a:txBody>
                  <a:tcPr marL="128727" marR="128727" marT="64363" marB="64363"/>
                </a:tc>
                <a:tc>
                  <a:txBody>
                    <a:bodyPr/>
                    <a:lstStyle/>
                    <a:p>
                      <a:r>
                        <a:rPr lang="en-GB" sz="1800" dirty="0" smtClean="0">
                          <a:latin typeface="+mj-lt"/>
                        </a:rPr>
                        <a:t>As a publisher...</a:t>
                      </a:r>
                      <a:endParaRPr lang="en-GB" sz="1800" dirty="0">
                        <a:latin typeface="+mj-lt"/>
                      </a:endParaRPr>
                    </a:p>
                  </a:txBody>
                  <a:tcPr marL="128727" marR="128727" marT="64363" marB="64363"/>
                </a:tc>
              </a:tr>
              <a:tr h="677366">
                <a:tc>
                  <a:txBody>
                    <a:bodyPr/>
                    <a:lstStyle/>
                    <a:p>
                      <a:pPr>
                        <a:buFont typeface="Wingdings" pitchFamily="2" charset="2"/>
                        <a:buChar char="ü"/>
                      </a:pPr>
                      <a:r>
                        <a:rPr lang="en-GB" sz="1600" dirty="0" smtClean="0">
                          <a:latin typeface="+mj-lt"/>
                        </a:rPr>
                        <a:t>You can look at it.</a:t>
                      </a:r>
                      <a:endParaRPr lang="en-GB" sz="1600" dirty="0">
                        <a:latin typeface="+mj-lt"/>
                      </a:endParaRPr>
                    </a:p>
                  </a:txBody>
                  <a:tcPr marL="128727" marR="128727" marT="64363" marB="64363"/>
                </a:tc>
                <a:tc>
                  <a:txBody>
                    <a:bodyPr/>
                    <a:lstStyle/>
                    <a:p>
                      <a:pPr>
                        <a:buFont typeface="Wingdings" pitchFamily="2" charset="2"/>
                        <a:buChar char="ü"/>
                      </a:pPr>
                      <a:r>
                        <a:rPr lang="en-GB" sz="1600" dirty="0" smtClean="0">
                          <a:latin typeface="+mj-lt"/>
                        </a:rPr>
                        <a:t>It is simple to publish.</a:t>
                      </a:r>
                      <a:endParaRPr lang="en-GB" sz="1600" dirty="0">
                        <a:latin typeface="+mj-lt"/>
                      </a:endParaRPr>
                    </a:p>
                  </a:txBody>
                  <a:tcPr marL="128727" marR="128727" marT="64363" marB="64363"/>
                </a:tc>
              </a:tr>
              <a:tr h="677366">
                <a:tc>
                  <a:txBody>
                    <a:bodyPr/>
                    <a:lstStyle/>
                    <a:p>
                      <a:pPr>
                        <a:buFont typeface="Wingdings" pitchFamily="2" charset="2"/>
                        <a:buChar char="ü"/>
                      </a:pPr>
                      <a:r>
                        <a:rPr lang="en-GB" sz="1600" dirty="0" smtClean="0">
                          <a:latin typeface="+mj-lt"/>
                        </a:rPr>
                        <a:t>You can store it locally.</a:t>
                      </a:r>
                      <a:endParaRPr lang="en-GB" sz="1600" dirty="0">
                        <a:latin typeface="+mj-lt"/>
                      </a:endParaRPr>
                    </a:p>
                  </a:txBody>
                  <a:tcPr marL="128727" marR="128727" marT="64363" marB="64363"/>
                </a:tc>
                <a:tc>
                  <a:txBody>
                    <a:bodyPr/>
                    <a:lstStyle/>
                    <a:p>
                      <a:pPr>
                        <a:buFont typeface="Wingdings" pitchFamily="2" charset="2"/>
                        <a:buChar char="ü"/>
                      </a:pPr>
                      <a:r>
                        <a:rPr lang="en-GB" sz="1600" dirty="0" smtClean="0">
                          <a:latin typeface="+mj-lt"/>
                        </a:rPr>
                        <a:t>You do not have explain repeatedly to others that they can use your data.</a:t>
                      </a:r>
                    </a:p>
                  </a:txBody>
                  <a:tcPr marL="128727" marR="128727" marT="64363" marB="64363"/>
                </a:tc>
              </a:tr>
              <a:tr h="677366">
                <a:tc>
                  <a:txBody>
                    <a:bodyPr/>
                    <a:lstStyle/>
                    <a:p>
                      <a:pPr marL="0" algn="l" defTabSz="914400" rtl="0" eaLnBrk="1" latinLnBrk="0" hangingPunct="1">
                        <a:buFont typeface="Wingdings" pitchFamily="2" charset="2"/>
                        <a:buChar char="ü"/>
                      </a:pPr>
                      <a:r>
                        <a:rPr lang="en-GB" sz="1600" kern="1200" dirty="0" smtClean="0">
                          <a:latin typeface="+mj-lt"/>
                        </a:rPr>
                        <a:t>You can enter the data into any other system.</a:t>
                      </a:r>
                      <a:endParaRPr lang="en-GB" sz="1600" kern="1200" dirty="0" smtClean="0">
                        <a:solidFill>
                          <a:schemeClr val="dk1"/>
                        </a:solidFill>
                        <a:latin typeface="+mj-lt"/>
                        <a:ea typeface="+mn-ea"/>
                        <a:cs typeface="+mn-cs"/>
                      </a:endParaRPr>
                    </a:p>
                  </a:txBody>
                  <a:tcPr marL="128727" marR="128727" marT="64363" marB="64363"/>
                </a:tc>
                <a:tc>
                  <a:txBody>
                    <a:bodyPr/>
                    <a:lstStyle/>
                    <a:p>
                      <a:endParaRPr lang="en-GB" sz="1600" dirty="0">
                        <a:latin typeface="+mj-lt"/>
                      </a:endParaRPr>
                    </a:p>
                  </a:txBody>
                  <a:tcPr marL="128727" marR="128727" marT="64363" marB="64363"/>
                </a:tc>
              </a:tr>
              <a:tr h="677366">
                <a:tc>
                  <a:txBody>
                    <a:bodyPr/>
                    <a:lstStyle/>
                    <a:p>
                      <a:pPr marL="0" algn="l" defTabSz="914400" rtl="0" eaLnBrk="1" latinLnBrk="0" hangingPunct="1">
                        <a:buFont typeface="Wingdings" pitchFamily="2" charset="2"/>
                        <a:buChar char="ü"/>
                      </a:pPr>
                      <a:r>
                        <a:rPr lang="en-GB" sz="1600" kern="1200" dirty="0" smtClean="0">
                          <a:latin typeface="+mj-lt"/>
                        </a:rPr>
                        <a:t>You can change the</a:t>
                      </a:r>
                      <a:r>
                        <a:rPr lang="en-GB" sz="1600" kern="1200" baseline="0" dirty="0" smtClean="0">
                          <a:latin typeface="+mj-lt"/>
                        </a:rPr>
                        <a:t> data.</a:t>
                      </a:r>
                      <a:endParaRPr lang="en-GB" sz="1600" kern="1200" dirty="0" smtClean="0">
                        <a:solidFill>
                          <a:schemeClr val="dk1"/>
                        </a:solidFill>
                        <a:latin typeface="+mj-lt"/>
                        <a:ea typeface="+mn-ea"/>
                        <a:cs typeface="+mn-cs"/>
                      </a:endParaRPr>
                    </a:p>
                  </a:txBody>
                  <a:tcPr marL="128727" marR="128727" marT="64363" marB="64363"/>
                </a:tc>
                <a:tc>
                  <a:txBody>
                    <a:bodyPr/>
                    <a:lstStyle/>
                    <a:p>
                      <a:endParaRPr lang="en-GB" sz="1600" dirty="0">
                        <a:latin typeface="+mj-lt"/>
                      </a:endParaRPr>
                    </a:p>
                  </a:txBody>
                  <a:tcPr marL="128727" marR="128727" marT="64363" marB="64363"/>
                </a:tc>
              </a:tr>
              <a:tr h="677366">
                <a:tc>
                  <a:txBody>
                    <a:bodyPr/>
                    <a:lstStyle/>
                    <a:p>
                      <a:pPr marL="0" algn="l" defTabSz="914400" rtl="0" eaLnBrk="1" latinLnBrk="0" hangingPunct="1">
                        <a:buFont typeface="Wingdings" pitchFamily="2" charset="2"/>
                        <a:buChar char="ü"/>
                      </a:pPr>
                      <a:r>
                        <a:rPr lang="en-GB" sz="1600" kern="1200" dirty="0" smtClean="0">
                          <a:latin typeface="+mj-lt"/>
                        </a:rPr>
                        <a:t>You can share the data with anyone.</a:t>
                      </a:r>
                      <a:endParaRPr lang="en-GB" sz="1600" kern="1200" dirty="0" smtClean="0">
                        <a:solidFill>
                          <a:schemeClr val="dk1"/>
                        </a:solidFill>
                        <a:latin typeface="+mj-lt"/>
                        <a:ea typeface="+mn-ea"/>
                        <a:cs typeface="+mn-cs"/>
                      </a:endParaRPr>
                    </a:p>
                  </a:txBody>
                  <a:tcPr marL="128727" marR="128727" marT="64363" marB="64363"/>
                </a:tc>
                <a:tc>
                  <a:txBody>
                    <a:bodyPr/>
                    <a:lstStyle/>
                    <a:p>
                      <a:endParaRPr lang="en-GB" sz="1600" dirty="0">
                        <a:latin typeface="+mj-lt"/>
                      </a:endParaRPr>
                    </a:p>
                  </a:txBody>
                  <a:tcPr marL="128727" marR="128727" marT="64363" marB="64363"/>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p:cNvPicPr>
            <a:picLocks noChangeAspect="1" noChangeArrowheads="1"/>
          </p:cNvPicPr>
          <p:nvPr/>
        </p:nvPicPr>
        <p:blipFill>
          <a:blip r:embed="rId2" cstate="print"/>
          <a:srcRect/>
          <a:stretch>
            <a:fillRect/>
          </a:stretch>
        </p:blipFill>
        <p:spPr bwMode="auto">
          <a:xfrm>
            <a:off x="1287586" y="1161580"/>
            <a:ext cx="6668790" cy="477249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i="0" dirty="0" smtClean="0"/>
              <a:t>★ ★</a:t>
            </a:r>
            <a:r>
              <a:rPr lang="en-GB" dirty="0" smtClean="0">
                <a:solidFill>
                  <a:srgbClr val="FFFF00"/>
                </a:solidFill>
              </a:rPr>
              <a:t> </a:t>
            </a:r>
            <a:r>
              <a:rPr lang="en-GB" dirty="0" smtClean="0"/>
              <a:t>Make it available as structured data </a:t>
            </a:r>
            <a:endParaRPr lang="en-GB" dirty="0"/>
          </a:p>
        </p:txBody>
      </p:sp>
      <p:sp>
        <p:nvSpPr>
          <p:cNvPr id="8" name="Content Placeholder 7"/>
          <p:cNvSpPr>
            <a:spLocks noGrp="1"/>
          </p:cNvSpPr>
          <p:nvPr>
            <p:ph sz="quarter" idx="15"/>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18</a:t>
            </a:fld>
            <a:endParaRPr lang="en-GB" dirty="0"/>
          </a:p>
        </p:txBody>
      </p:sp>
      <p:pic>
        <p:nvPicPr>
          <p:cNvPr id="43012" name="Picture 4" descr="http://png-1.findicons.com/files/icons/1637/file_icons_vs_2/256/xls.png"/>
          <p:cNvPicPr>
            <a:picLocks noChangeAspect="1" noChangeArrowheads="1"/>
          </p:cNvPicPr>
          <p:nvPr/>
        </p:nvPicPr>
        <p:blipFill>
          <a:blip r:embed="rId3" cstate="print"/>
          <a:srcRect/>
          <a:stretch>
            <a:fillRect/>
          </a:stretch>
        </p:blipFill>
        <p:spPr bwMode="auto">
          <a:xfrm>
            <a:off x="7236296" y="5013176"/>
            <a:ext cx="1296144" cy="1296144"/>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Pros &amp; cons of </a:t>
            </a:r>
            <a:r>
              <a:rPr lang="en-GB" i="0" dirty="0" smtClean="0"/>
              <a:t>★ ★</a:t>
            </a:r>
            <a:r>
              <a:rPr lang="en-GB" dirty="0" smtClean="0">
                <a:solidFill>
                  <a:srgbClr val="FFFF00"/>
                </a:solidFill>
              </a:rPr>
              <a:t> </a:t>
            </a:r>
            <a:r>
              <a:rPr lang="en-GB" dirty="0" smtClean="0"/>
              <a:t>open data</a:t>
            </a:r>
            <a:endParaRPr lang="en-GB" dirty="0"/>
          </a:p>
        </p:txBody>
      </p:sp>
      <p:sp>
        <p:nvSpPr>
          <p:cNvPr id="12" name="Content Placeholder 11"/>
          <p:cNvSpPr>
            <a:spLocks noGrp="1"/>
          </p:cNvSpPr>
          <p:nvPr>
            <p:ph sz="quarter" idx="15"/>
          </p:nvPr>
        </p:nvSpPr>
        <p:spPr/>
        <p:txBody>
          <a:bodyPr/>
          <a:lstStyle/>
          <a:p>
            <a:r>
              <a:rPr lang="en-GB" dirty="0" smtClean="0"/>
              <a:t>All the benefits of ★ open data; </a:t>
            </a:r>
            <a:r>
              <a:rPr lang="en-GB" b="1" dirty="0" smtClean="0"/>
              <a:t>plus</a:t>
            </a:r>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19</a:t>
            </a:fld>
            <a:endParaRPr lang="en-GB" dirty="0"/>
          </a:p>
        </p:txBody>
      </p:sp>
      <p:graphicFrame>
        <p:nvGraphicFramePr>
          <p:cNvPr id="6" name="Table 5"/>
          <p:cNvGraphicFramePr>
            <a:graphicFrameLocks noGrp="1"/>
          </p:cNvGraphicFramePr>
          <p:nvPr/>
        </p:nvGraphicFramePr>
        <p:xfrm>
          <a:off x="611560" y="2346718"/>
          <a:ext cx="7848872" cy="2115838"/>
        </p:xfrm>
        <a:graphic>
          <a:graphicData uri="http://schemas.openxmlformats.org/drawingml/2006/table">
            <a:tbl>
              <a:tblPr firstRow="1">
                <a:tableStyleId>{5C22544A-7EE6-4342-B048-85BDC9FD1C3A}</a:tableStyleId>
              </a:tblPr>
              <a:tblGrid>
                <a:gridCol w="3924436"/>
                <a:gridCol w="3924436"/>
              </a:tblGrid>
              <a:tr h="578226">
                <a:tc>
                  <a:txBody>
                    <a:bodyPr/>
                    <a:lstStyle/>
                    <a:p>
                      <a:r>
                        <a:rPr lang="en-GB" sz="1800" dirty="0" smtClean="0">
                          <a:latin typeface="+mj-lt"/>
                        </a:rPr>
                        <a:t>As a consumer...</a:t>
                      </a:r>
                      <a:endParaRPr lang="en-GB" sz="1800" dirty="0">
                        <a:latin typeface="+mj-lt"/>
                      </a:endParaRPr>
                    </a:p>
                  </a:txBody>
                  <a:tcPr marL="128727" marR="128727" marT="64363" marB="64363"/>
                </a:tc>
                <a:tc>
                  <a:txBody>
                    <a:bodyPr/>
                    <a:lstStyle/>
                    <a:p>
                      <a:r>
                        <a:rPr lang="en-GB" sz="1800" dirty="0" smtClean="0">
                          <a:latin typeface="+mj-lt"/>
                        </a:rPr>
                        <a:t>As a publisher...</a:t>
                      </a:r>
                      <a:endParaRPr lang="en-GB" sz="1800" dirty="0">
                        <a:latin typeface="+mj-lt"/>
                      </a:endParaRPr>
                    </a:p>
                  </a:txBody>
                  <a:tcPr marL="128727" marR="128727" marT="64363" marB="64363"/>
                </a:tc>
              </a:tr>
              <a:tr h="677366">
                <a:tc>
                  <a:txBody>
                    <a:bodyPr/>
                    <a:lstStyle/>
                    <a:p>
                      <a:pPr>
                        <a:buFont typeface="Wingdings" pitchFamily="2" charset="2"/>
                        <a:buChar char="ü"/>
                      </a:pPr>
                      <a:r>
                        <a:rPr lang="en-GB" sz="1600" dirty="0" smtClean="0">
                          <a:latin typeface="+mj-lt"/>
                        </a:rPr>
                        <a:t>You can directly process it with proprietary software to aggregate it, perform calculations, visualise it, etc.</a:t>
                      </a:r>
                    </a:p>
                  </a:txBody>
                  <a:tcPr marL="128727" marR="128727" marT="64363" marB="64363"/>
                </a:tc>
                <a:tc>
                  <a:txBody>
                    <a:bodyPr/>
                    <a:lstStyle/>
                    <a:p>
                      <a:pPr>
                        <a:buFont typeface="Wingdings" pitchFamily="2" charset="2"/>
                        <a:buChar char="ü"/>
                      </a:pPr>
                      <a:r>
                        <a:rPr lang="en-GB" sz="1600" dirty="0" smtClean="0">
                          <a:latin typeface="+mj-lt"/>
                        </a:rPr>
                        <a:t>It is still simple to publish.</a:t>
                      </a:r>
                      <a:endParaRPr lang="en-GB" sz="1600" dirty="0">
                        <a:latin typeface="+mj-lt"/>
                      </a:endParaRPr>
                    </a:p>
                  </a:txBody>
                  <a:tcPr marL="128727" marR="128727" marT="64363" marB="64363"/>
                </a:tc>
              </a:tr>
              <a:tr h="677366">
                <a:tc>
                  <a:txBody>
                    <a:bodyPr/>
                    <a:lstStyle/>
                    <a:p>
                      <a:pPr>
                        <a:buFont typeface="Wingdings" pitchFamily="2" charset="2"/>
                        <a:buChar char="ü"/>
                      </a:pPr>
                      <a:r>
                        <a:rPr lang="en-GB" sz="1600" dirty="0" smtClean="0">
                          <a:latin typeface="+mj-lt"/>
                        </a:rPr>
                        <a:t>You can export it into another (structured) format.</a:t>
                      </a:r>
                    </a:p>
                  </a:txBody>
                  <a:tcPr marL="128727" marR="128727" marT="64363" marB="64363"/>
                </a:tc>
                <a:tc>
                  <a:txBody>
                    <a:bodyPr/>
                    <a:lstStyle/>
                    <a:p>
                      <a:pPr>
                        <a:buFont typeface="Wingdings" pitchFamily="2" charset="2"/>
                        <a:buChar char="ü"/>
                      </a:pPr>
                      <a:endParaRPr lang="en-GB" sz="1600" dirty="0" smtClean="0">
                        <a:latin typeface="+mj-lt"/>
                      </a:endParaRPr>
                    </a:p>
                  </a:txBody>
                  <a:tcPr marL="128727" marR="128727" marT="64363" marB="64363"/>
                </a:tc>
              </a:tr>
            </a:tbl>
          </a:graphicData>
        </a:graphic>
      </p:graphicFrame>
      <p:sp>
        <p:nvSpPr>
          <p:cNvPr id="9" name="TextBox 8"/>
          <p:cNvSpPr txBox="1"/>
          <p:nvPr/>
        </p:nvSpPr>
        <p:spPr>
          <a:xfrm>
            <a:off x="683568" y="1412776"/>
            <a:ext cx="5616624" cy="432048"/>
          </a:xfrm>
          <a:prstGeom prst="rect">
            <a:avLst/>
          </a:prstGeom>
          <a:noFill/>
        </p:spPr>
        <p:txBody>
          <a:bodyPr vert="horz" wrap="square" lIns="0" tIns="0" rIns="0" bIns="0" rtlCol="0">
            <a:noAutofit/>
          </a:bodyPr>
          <a:lstStyle/>
          <a:p>
            <a:pPr indent="-274320">
              <a:spcAft>
                <a:spcPts val="900"/>
              </a:spcAft>
            </a:pPr>
            <a:endParaRPr lang="en-GB" sz="2000" b="1" dirty="0" smtClean="0">
              <a:latin typeface="Georg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600"/>
              </a:spcBef>
              <a:spcAft>
                <a:spcPts val="600"/>
              </a:spcAft>
            </a:pPr>
            <a:r>
              <a:rPr lang="en-GB" sz="1600" dirty="0" smtClean="0"/>
              <a:t>This presentation has been created by PwC</a:t>
            </a:r>
            <a:br>
              <a:rPr lang="en-GB" sz="1600" dirty="0" smtClean="0"/>
            </a:br>
            <a:r>
              <a:rPr lang="en-GB" sz="1600" dirty="0" smtClean="0"/>
              <a:t/>
            </a:r>
            <a:br>
              <a:rPr lang="en-GB" sz="1600" dirty="0" smtClean="0"/>
            </a:br>
            <a:r>
              <a:rPr lang="en-GB" sz="1600" dirty="0" smtClean="0"/>
              <a:t>Authors: </a:t>
            </a:r>
            <a:br>
              <a:rPr lang="en-GB" sz="1600" dirty="0" smtClean="0"/>
            </a:br>
            <a:r>
              <a:rPr lang="en-GB" sz="1600" i="0" dirty="0" smtClean="0"/>
              <a:t>Michiel De Keyzer, Nikolaos Loutas, Christophe Colas and Stijn Goedertier</a:t>
            </a:r>
            <a:br>
              <a:rPr lang="en-GB" sz="1600" i="0" dirty="0" smtClean="0"/>
            </a:br>
            <a:endParaRPr lang="en-GB" sz="1600" i="0" dirty="0"/>
          </a:p>
        </p:txBody>
      </p:sp>
      <p:sp>
        <p:nvSpPr>
          <p:cNvPr id="3" name="Content Placeholder 2"/>
          <p:cNvSpPr>
            <a:spLocks noGrp="1"/>
          </p:cNvSpPr>
          <p:nvPr>
            <p:ph sz="quarter" idx="15"/>
          </p:nvPr>
        </p:nvSpPr>
        <p:spPr/>
        <p:txBody>
          <a:bodyPr>
            <a:normAutofit/>
          </a:bodyPr>
          <a:lstStyle/>
          <a:p>
            <a:r>
              <a:rPr lang="en-GB" sz="1200" dirty="0" smtClean="0"/>
              <a:t> </a:t>
            </a:r>
          </a:p>
          <a:p>
            <a:endParaRPr lang="en-GB" sz="1200" b="1" i="1" dirty="0" smtClean="0"/>
          </a:p>
          <a:p>
            <a:endParaRPr lang="en-GB" sz="1200" b="1" i="1" dirty="0" smtClean="0"/>
          </a:p>
          <a:p>
            <a:r>
              <a:rPr lang="en-GB" sz="1200" b="1" i="1" dirty="0" smtClean="0"/>
              <a:t>Disclaimer </a:t>
            </a:r>
          </a:p>
          <a:p>
            <a:r>
              <a:rPr lang="en-GB" sz="1200" dirty="0" smtClean="0"/>
              <a:t>The views expressed in this presentation are purely those of the authors and may not, in any circumstances, be interpreted as stating an official position of the European Commission.</a:t>
            </a:r>
          </a:p>
          <a:p>
            <a:r>
              <a:rPr lang="en-GB" sz="1200" dirty="0" smtClean="0"/>
              <a:t>The European Commission does not guarantee the accuracy of the information included in this presentation, nor does it accept any responsibility for any use thereof.</a:t>
            </a:r>
          </a:p>
          <a:p>
            <a:r>
              <a:rPr lang="en-GB" sz="1200" dirty="0" smtClean="0"/>
              <a:t>Reference herein to any specific products, specifications, process, or service by trade name, trademark, manufacturer, or otherwise, does not necessarily constitute or imply its endorsement, recommendation, or favouring by the European Commission.</a:t>
            </a:r>
          </a:p>
          <a:p>
            <a:r>
              <a:rPr lang="en-GB" sz="1200" dirty="0" smtClean="0"/>
              <a:t>All care has been taken by the author to ensure that s/he has obtained, where necessary, permission to use any parts of manuscripts including illustrations, maps, and graphs, on which intellectual property rights already exist from the titular holder(s) of such rights or from her/his or their legal representative.</a:t>
            </a:r>
            <a:endParaRPr lang="en-GB" sz="1200" dirty="0"/>
          </a:p>
        </p:txBody>
      </p:sp>
      <p:sp>
        <p:nvSpPr>
          <p:cNvPr id="5" name="Text Placeholder 4"/>
          <p:cNvSpPr>
            <a:spLocks noGrp="1"/>
          </p:cNvSpPr>
          <p:nvPr>
            <p:ph type="body" sz="quarter" idx="16"/>
          </p:nvPr>
        </p:nvSpPr>
        <p:spPr/>
        <p:txBody>
          <a:bodyPr/>
          <a:lstStyle/>
          <a:p>
            <a:r>
              <a:rPr lang="en-GB" dirty="0" smtClean="0"/>
              <a:t>Presentation metadata</a:t>
            </a:r>
            <a:endParaRPr lang="en-GB" dirty="0"/>
          </a:p>
        </p:txBody>
      </p:sp>
      <p:sp>
        <p:nvSpPr>
          <p:cNvPr id="4" name="Slide Number Placeholder 3"/>
          <p:cNvSpPr>
            <a:spLocks noGrp="1"/>
          </p:cNvSpPr>
          <p:nvPr>
            <p:ph type="sldNum" sz="quarter" idx="19"/>
          </p:nvPr>
        </p:nvSpPr>
        <p:spPr/>
        <p:txBody>
          <a:bodyPr/>
          <a:lstStyle/>
          <a:p>
            <a:r>
              <a:rPr lang="en-GB" dirty="0" smtClean="0"/>
              <a:t>Slide </a:t>
            </a:r>
            <a:fld id="{F40CD079-BC3F-4086-BA81-31A79D845B02}" type="slidenum">
              <a:rPr lang="en-GB" smtClean="0"/>
              <a:pPr/>
              <a:t>2</a:t>
            </a:fld>
            <a:endParaRPr lang="en-GB" dirty="0"/>
          </a:p>
        </p:txBody>
      </p:sp>
      <p:sp>
        <p:nvSpPr>
          <p:cNvPr id="6" name="Rectangle 5"/>
          <p:cNvSpPr/>
          <p:nvPr/>
        </p:nvSpPr>
        <p:spPr>
          <a:xfrm>
            <a:off x="467544" y="2924944"/>
            <a:ext cx="2376264" cy="1938992"/>
          </a:xfrm>
          <a:prstGeom prst="rect">
            <a:avLst/>
          </a:prstGeom>
        </p:spPr>
        <p:txBody>
          <a:bodyPr wrap="square">
            <a:spAutoFit/>
          </a:bodyPr>
          <a:lstStyle/>
          <a:p>
            <a:r>
              <a:rPr lang="en-GB" sz="1200" dirty="0" smtClean="0">
                <a:latin typeface="Georgia" pitchFamily="18" charset="0"/>
              </a:rPr>
              <a:t>Open Data Support is funded  by the European Commission under SMART 2012/0107 ‘Lot 2: Provision of services for the Publication, Access and Reuse of Open Public Data across the European Union, through existing open data portals’(Contract No. 30-CE-0530965/00-17).</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pPr>
              <a:buFont typeface="Arial" pitchFamily="34" charset="0"/>
              <a:buChar char="•"/>
            </a:pPr>
            <a:r>
              <a:rPr lang="en-GB" dirty="0" smtClean="0"/>
              <a:t>Proprietary: Excel, Word, PDF...</a:t>
            </a:r>
          </a:p>
          <a:p>
            <a:pPr>
              <a:buFont typeface="Arial" pitchFamily="34" charset="0"/>
              <a:buChar char="•"/>
            </a:pPr>
            <a:r>
              <a:rPr lang="en-GB" dirty="0" smtClean="0"/>
              <a:t>Non-proprietary: XML, CSV, RDF, JSON, ODF...</a:t>
            </a:r>
          </a:p>
          <a:p>
            <a:pPr>
              <a:buFont typeface="Arial" pitchFamily="34" charset="0"/>
              <a:buChar char="•"/>
            </a:pPr>
            <a:endParaRPr lang="en-GB" dirty="0" smtClean="0"/>
          </a:p>
          <a:p>
            <a:r>
              <a:rPr lang="en-GB" dirty="0" smtClean="0"/>
              <a:t>Road safety- Accidents 2006:</a:t>
            </a:r>
          </a:p>
          <a:p>
            <a:endParaRPr lang="en-GB" dirty="0" smtClean="0"/>
          </a:p>
          <a:p>
            <a:endParaRPr lang="en-GB" dirty="0" smtClean="0"/>
          </a:p>
          <a:p>
            <a:endParaRPr lang="en-GB" dirty="0" smtClean="0"/>
          </a:p>
          <a:p>
            <a:endParaRPr lang="en-GB" dirty="0" smtClean="0"/>
          </a:p>
          <a:p>
            <a:r>
              <a:rPr lang="en-GB" sz="800" dirty="0" smtClean="0"/>
              <a:t> </a:t>
            </a:r>
            <a:r>
              <a:rPr lang="en-GB" sz="1800" dirty="0" smtClean="0"/>
              <a:t/>
            </a:r>
            <a:br>
              <a:rPr lang="en-GB" sz="1800" dirty="0" smtClean="0"/>
            </a:br>
            <a:endParaRPr lang="en-GB" sz="1800" dirty="0" smtClean="0"/>
          </a:p>
        </p:txBody>
      </p:sp>
      <p:sp>
        <p:nvSpPr>
          <p:cNvPr id="2" name="Title 1"/>
          <p:cNvSpPr>
            <a:spLocks noGrp="1"/>
          </p:cNvSpPr>
          <p:nvPr>
            <p:ph type="title"/>
          </p:nvPr>
        </p:nvSpPr>
        <p:spPr/>
        <p:txBody>
          <a:bodyPr/>
          <a:lstStyle/>
          <a:p>
            <a:r>
              <a:rPr lang="en-GB" i="0" dirty="0" smtClean="0"/>
              <a:t>★ ★ ★</a:t>
            </a:r>
            <a:r>
              <a:rPr lang="en-GB" dirty="0" smtClean="0">
                <a:solidFill>
                  <a:srgbClr val="FFFF00"/>
                </a:solidFill>
              </a:rPr>
              <a:t> </a:t>
            </a:r>
            <a:r>
              <a:rPr lang="en-GB" dirty="0" smtClean="0"/>
              <a:t>Use non-proprietary formats </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20</a:t>
            </a:fld>
            <a:endParaRPr lang="en-GB" dirty="0"/>
          </a:p>
        </p:txBody>
      </p:sp>
      <p:pic>
        <p:nvPicPr>
          <p:cNvPr id="45058" name="Picture 2"/>
          <p:cNvPicPr>
            <a:picLocks noChangeAspect="1" noChangeArrowheads="1"/>
          </p:cNvPicPr>
          <p:nvPr/>
        </p:nvPicPr>
        <p:blipFill>
          <a:blip r:embed="rId3" cstate="print"/>
          <a:srcRect/>
          <a:stretch>
            <a:fillRect/>
          </a:stretch>
        </p:blipFill>
        <p:spPr bwMode="auto">
          <a:xfrm>
            <a:off x="4139953" y="2552778"/>
            <a:ext cx="3456383" cy="404457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5060" name="Picture 4" descr="http://png-2.findicons.com/files/icons/977/rrze/720/csv_text.png"/>
          <p:cNvPicPr>
            <a:picLocks noChangeAspect="1" noChangeArrowheads="1"/>
          </p:cNvPicPr>
          <p:nvPr/>
        </p:nvPicPr>
        <p:blipFill>
          <a:blip r:embed="rId4" cstate="print"/>
          <a:srcRect/>
          <a:stretch>
            <a:fillRect/>
          </a:stretch>
        </p:blipFill>
        <p:spPr bwMode="auto">
          <a:xfrm>
            <a:off x="6300192" y="5373216"/>
            <a:ext cx="1440160" cy="1440160"/>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Pros &amp; cons of </a:t>
            </a:r>
            <a:r>
              <a:rPr lang="en-GB" i="0" dirty="0" smtClean="0"/>
              <a:t>★ ★ ★</a:t>
            </a:r>
            <a:r>
              <a:rPr lang="en-GB" dirty="0" smtClean="0">
                <a:solidFill>
                  <a:srgbClr val="FFFF00"/>
                </a:solidFill>
              </a:rPr>
              <a:t> </a:t>
            </a:r>
            <a:r>
              <a:rPr lang="en-GB" dirty="0" smtClean="0"/>
              <a:t>open data</a:t>
            </a:r>
            <a:endParaRPr lang="en-GB" dirty="0"/>
          </a:p>
        </p:txBody>
      </p:sp>
      <p:sp>
        <p:nvSpPr>
          <p:cNvPr id="12" name="Content Placeholder 11"/>
          <p:cNvSpPr>
            <a:spLocks noGrp="1"/>
          </p:cNvSpPr>
          <p:nvPr>
            <p:ph sz="quarter" idx="15"/>
          </p:nvPr>
        </p:nvSpPr>
        <p:spPr/>
        <p:txBody>
          <a:bodyPr/>
          <a:lstStyle/>
          <a:p>
            <a:r>
              <a:rPr lang="en-GB" dirty="0" smtClean="0"/>
              <a:t>All the benefits of ★ ★ open data; </a:t>
            </a:r>
            <a:r>
              <a:rPr lang="en-GB" b="1" dirty="0" smtClean="0"/>
              <a:t>plus</a:t>
            </a:r>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21</a:t>
            </a:fld>
            <a:endParaRPr lang="en-GB" dirty="0"/>
          </a:p>
        </p:txBody>
      </p:sp>
      <p:graphicFrame>
        <p:nvGraphicFramePr>
          <p:cNvPr id="8" name="Table 7"/>
          <p:cNvGraphicFramePr>
            <a:graphicFrameLocks noGrp="1"/>
          </p:cNvGraphicFramePr>
          <p:nvPr/>
        </p:nvGraphicFramePr>
        <p:xfrm>
          <a:off x="611560" y="2346718"/>
          <a:ext cx="7848872" cy="2641698"/>
        </p:xfrm>
        <a:graphic>
          <a:graphicData uri="http://schemas.openxmlformats.org/drawingml/2006/table">
            <a:tbl>
              <a:tblPr firstRow="1">
                <a:tableStyleId>{5C22544A-7EE6-4342-B048-85BDC9FD1C3A}</a:tableStyleId>
              </a:tblPr>
              <a:tblGrid>
                <a:gridCol w="3924436"/>
                <a:gridCol w="3924436"/>
              </a:tblGrid>
              <a:tr h="677366">
                <a:tc>
                  <a:txBody>
                    <a:bodyPr/>
                    <a:lstStyle/>
                    <a:p>
                      <a:r>
                        <a:rPr lang="en-GB" sz="1800" dirty="0" smtClean="0">
                          <a:latin typeface="+mj-lt"/>
                        </a:rPr>
                        <a:t>As a consumer...</a:t>
                      </a:r>
                      <a:endParaRPr lang="en-GB" sz="1800" dirty="0">
                        <a:latin typeface="+mj-lt"/>
                      </a:endParaRPr>
                    </a:p>
                  </a:txBody>
                  <a:tcPr marL="128727" marR="128727" marT="64363" marB="64363"/>
                </a:tc>
                <a:tc>
                  <a:txBody>
                    <a:bodyPr/>
                    <a:lstStyle/>
                    <a:p>
                      <a:r>
                        <a:rPr lang="en-GB" sz="1800" dirty="0" smtClean="0">
                          <a:latin typeface="+mj-lt"/>
                        </a:rPr>
                        <a:t>As a publisher...</a:t>
                      </a:r>
                      <a:endParaRPr lang="en-GB" sz="1800" dirty="0">
                        <a:latin typeface="+mj-lt"/>
                      </a:endParaRPr>
                    </a:p>
                  </a:txBody>
                  <a:tcPr marL="128727" marR="128727" marT="64363" marB="64363"/>
                </a:tc>
              </a:tr>
              <a:tr h="677366">
                <a:tc>
                  <a:txBody>
                    <a:bodyPr/>
                    <a:lstStyle/>
                    <a:p>
                      <a:pPr>
                        <a:buFont typeface="Wingdings" pitchFamily="2" charset="2"/>
                        <a:buChar char="ü"/>
                      </a:pPr>
                      <a:r>
                        <a:rPr lang="en-GB" sz="1600" dirty="0" smtClean="0">
                          <a:latin typeface="+mj-lt"/>
                        </a:rPr>
                        <a:t>You can manipulate the data in any way you like, without being confined by the capabilities of any particular software.</a:t>
                      </a:r>
                    </a:p>
                  </a:txBody>
                  <a:tcPr marL="128727" marR="128727" marT="64363" marB="64363"/>
                </a:tc>
                <a:tc>
                  <a:txBody>
                    <a:bodyPr/>
                    <a:lstStyle/>
                    <a:p>
                      <a:pPr>
                        <a:buFont typeface="Wingdings" pitchFamily="2" charset="2"/>
                        <a:buChar char="ü"/>
                      </a:pPr>
                      <a:r>
                        <a:rPr lang="en-GB" sz="1600" dirty="0" smtClean="0">
                          <a:latin typeface="+mj-lt"/>
                        </a:rPr>
                        <a:t>It is still simple to publish.</a:t>
                      </a:r>
                      <a:endParaRPr lang="en-GB" sz="1600" dirty="0">
                        <a:latin typeface="+mj-lt"/>
                      </a:endParaRPr>
                    </a:p>
                  </a:txBody>
                  <a:tcPr marL="128727" marR="128727" marT="64363" marB="64363"/>
                </a:tc>
              </a:tr>
              <a:tr h="677366">
                <a:tc>
                  <a:txBody>
                    <a:bodyPr/>
                    <a:lstStyle/>
                    <a:p>
                      <a:endParaRPr lang="en-GB" sz="1600" dirty="0" smtClean="0">
                        <a:latin typeface="+mj-lt"/>
                      </a:endParaRPr>
                    </a:p>
                  </a:txBody>
                  <a:tcPr marL="128727" marR="128727" marT="64363" marB="6436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mj-lt"/>
                        </a:rPr>
                        <a:t>- But, you do need converters or </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mj-lt"/>
                        </a:rPr>
                        <a:t>plug-ins to export the data from the proprietary format.</a:t>
                      </a:r>
                    </a:p>
                  </a:txBody>
                  <a:tcPr marL="128727" marR="128727" marT="64363" marB="64363"/>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smtClean="0"/>
              <a:t>★ ★ ★ ★</a:t>
            </a:r>
            <a:r>
              <a:rPr lang="en-GB" dirty="0" smtClean="0">
                <a:solidFill>
                  <a:srgbClr val="FFFF00"/>
                </a:solidFill>
              </a:rPr>
              <a:t> </a:t>
            </a:r>
            <a:r>
              <a:rPr lang="en-GB" dirty="0" smtClean="0"/>
              <a:t>Use URIs to denote things</a:t>
            </a:r>
            <a:endParaRPr lang="en-GB" dirty="0"/>
          </a:p>
        </p:txBody>
      </p:sp>
      <p:sp>
        <p:nvSpPr>
          <p:cNvPr id="7" name="Content Placeholder 6"/>
          <p:cNvSpPr>
            <a:spLocks noGrp="1"/>
          </p:cNvSpPr>
          <p:nvPr>
            <p:ph sz="quarter" idx="15"/>
          </p:nvPr>
        </p:nvSpPr>
        <p:spPr/>
        <p:txBody>
          <a:bodyPr/>
          <a:lstStyle/>
          <a:p>
            <a:r>
              <a:rPr lang="en-GB" sz="1800" dirty="0" smtClean="0"/>
              <a:t>For example, creating an URI for one of the units of the Greek Ministry of the Administrative Reform and e-Governance. </a:t>
            </a:r>
            <a:endParaRPr lang="en-GB" sz="1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22</a:t>
            </a:fld>
            <a:endParaRPr lang="en-GB" dirty="0"/>
          </a:p>
        </p:txBody>
      </p:sp>
      <p:sp>
        <p:nvSpPr>
          <p:cNvPr id="6" name="Rectangle 5"/>
          <p:cNvSpPr/>
          <p:nvPr/>
        </p:nvSpPr>
        <p:spPr bwMode="ltGray">
          <a:xfrm>
            <a:off x="3131840" y="5877272"/>
            <a:ext cx="5400600" cy="43204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3"/>
              </a:rPr>
              <a:t>http://www.slideshare.net/OpenDataSupport/design-and-manage-persitent-uris</a:t>
            </a:r>
            <a:r>
              <a:rPr lang="en-GB" sz="1100" dirty="0" smtClean="0"/>
              <a:t> </a:t>
            </a:r>
            <a:endParaRPr lang="en-GB" sz="1100" dirty="0" smtClean="0">
              <a:solidFill>
                <a:schemeClr val="tx1"/>
              </a:solidFill>
            </a:endParaRPr>
          </a:p>
        </p:txBody>
      </p:sp>
      <p:pic>
        <p:nvPicPr>
          <p:cNvPr id="1027" name="Picture 3"/>
          <p:cNvPicPr>
            <a:picLocks noChangeAspect="1" noChangeArrowheads="1"/>
          </p:cNvPicPr>
          <p:nvPr/>
        </p:nvPicPr>
        <p:blipFill>
          <a:blip r:embed="rId4" cstate="print"/>
          <a:srcRect/>
          <a:stretch>
            <a:fillRect/>
          </a:stretch>
        </p:blipFill>
        <p:spPr bwMode="auto">
          <a:xfrm>
            <a:off x="323528" y="2636912"/>
            <a:ext cx="8086105" cy="2281346"/>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60040" y="3284984"/>
            <a:ext cx="8532440" cy="576064"/>
          </a:xfrm>
          <a:prstGeom prst="rect">
            <a:avLst/>
          </a:prstGeom>
          <a:ln>
            <a:solidFill>
              <a:schemeClr val="tx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0" tIns="0" rIns="0" bIns="0" rtlCol="0">
            <a:noAutofit/>
          </a:bodyPr>
          <a:lstStyle/>
          <a:p>
            <a:pPr indent="-274320">
              <a:spcAft>
                <a:spcPts val="900"/>
              </a:spcAft>
            </a:pPr>
            <a:r>
              <a:rPr lang="en-GB" sz="1600" dirty="0" smtClean="0">
                <a:latin typeface="Georgia" pitchFamily="18" charset="0"/>
                <a:hlinkClick r:id="rId5"/>
              </a:rPr>
              <a:t>http://org.testproject.eu/id/office/office-of-the-deputy-minister-for-administrative-reform-and-e-governance</a:t>
            </a:r>
            <a:r>
              <a:rPr lang="en-GB" sz="1600" dirty="0" smtClean="0">
                <a:latin typeface="Georgia" pitchFamily="18"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Pros &amp; cons of </a:t>
            </a:r>
            <a:r>
              <a:rPr lang="en-GB" i="0" dirty="0" smtClean="0"/>
              <a:t>★ ★ ★ ★</a:t>
            </a:r>
            <a:r>
              <a:rPr lang="en-GB" dirty="0" smtClean="0">
                <a:solidFill>
                  <a:srgbClr val="FFFF00"/>
                </a:solidFill>
              </a:rPr>
              <a:t> </a:t>
            </a:r>
            <a:r>
              <a:rPr lang="en-GB" dirty="0" smtClean="0"/>
              <a:t>open data</a:t>
            </a:r>
            <a:endParaRPr lang="en-GB" dirty="0"/>
          </a:p>
        </p:txBody>
      </p:sp>
      <p:sp>
        <p:nvSpPr>
          <p:cNvPr id="19" name="Content Placeholder 18"/>
          <p:cNvSpPr>
            <a:spLocks noGrp="1"/>
          </p:cNvSpPr>
          <p:nvPr>
            <p:ph sz="quarter" idx="15"/>
          </p:nvPr>
        </p:nvSpPr>
        <p:spPr>
          <a:xfrm>
            <a:off x="533400" y="1340768"/>
            <a:ext cx="8077200" cy="4975448"/>
          </a:xfrm>
        </p:spPr>
        <p:txBody>
          <a:bodyPr/>
          <a:lstStyle/>
          <a:p>
            <a:r>
              <a:rPr lang="en-GB" dirty="0" smtClean="0"/>
              <a:t>All the benefits of ★ ★ ★ open data; </a:t>
            </a:r>
            <a:r>
              <a:rPr lang="en-GB" b="1" dirty="0" smtClean="0"/>
              <a:t>plus</a:t>
            </a:r>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23</a:t>
            </a:fld>
            <a:endParaRPr lang="en-GB" dirty="0"/>
          </a:p>
        </p:txBody>
      </p:sp>
      <p:graphicFrame>
        <p:nvGraphicFramePr>
          <p:cNvPr id="8" name="Table 7"/>
          <p:cNvGraphicFramePr>
            <a:graphicFrameLocks noGrp="1"/>
          </p:cNvGraphicFramePr>
          <p:nvPr/>
        </p:nvGraphicFramePr>
        <p:xfrm>
          <a:off x="611560" y="1772816"/>
          <a:ext cx="7848872" cy="4432830"/>
        </p:xfrm>
        <a:graphic>
          <a:graphicData uri="http://schemas.openxmlformats.org/drawingml/2006/table">
            <a:tbl>
              <a:tblPr firstRow="1">
                <a:tableStyleId>{5C22544A-7EE6-4342-B048-85BDC9FD1C3A}</a:tableStyleId>
              </a:tblPr>
              <a:tblGrid>
                <a:gridCol w="3924436"/>
                <a:gridCol w="3924436"/>
              </a:tblGrid>
              <a:tr h="400170">
                <a:tc>
                  <a:txBody>
                    <a:bodyPr/>
                    <a:lstStyle/>
                    <a:p>
                      <a:r>
                        <a:rPr lang="en-GB" sz="1800" dirty="0" smtClean="0">
                          <a:latin typeface="+mj-lt"/>
                        </a:rPr>
                        <a:t>As a consumer...</a:t>
                      </a:r>
                      <a:endParaRPr lang="en-GB" sz="1800" dirty="0">
                        <a:latin typeface="+mj-lt"/>
                      </a:endParaRPr>
                    </a:p>
                  </a:txBody>
                  <a:tcPr marL="128727" marR="128727" marT="64363" marB="64363"/>
                </a:tc>
                <a:tc>
                  <a:txBody>
                    <a:bodyPr/>
                    <a:lstStyle/>
                    <a:p>
                      <a:r>
                        <a:rPr lang="en-GB" sz="1800" dirty="0" smtClean="0">
                          <a:latin typeface="+mj-lt"/>
                        </a:rPr>
                        <a:t>As a publisher...</a:t>
                      </a:r>
                      <a:endParaRPr lang="en-GB" sz="1800" dirty="0">
                        <a:latin typeface="+mj-lt"/>
                      </a:endParaRPr>
                    </a:p>
                  </a:txBody>
                  <a:tcPr marL="128727" marR="128727" marT="64363" marB="64363"/>
                </a:tc>
              </a:tr>
              <a:tr h="851521">
                <a:tc>
                  <a:txBody>
                    <a:bodyPr/>
                    <a:lstStyle/>
                    <a:p>
                      <a:pPr>
                        <a:buFont typeface="Wingdings" pitchFamily="2" charset="2"/>
                        <a:buChar char="ü"/>
                      </a:pPr>
                      <a:r>
                        <a:rPr lang="en-GB" sz="1600" dirty="0" smtClean="0">
                          <a:latin typeface="+mj-lt"/>
                        </a:rPr>
                        <a:t>You can link to it from any other place.</a:t>
                      </a:r>
                    </a:p>
                  </a:txBody>
                  <a:tcPr marL="128727" marR="128727" marT="64363" marB="64363"/>
                </a:tc>
                <a:tc>
                  <a:txBody>
                    <a:bodyPr/>
                    <a:lstStyle/>
                    <a:p>
                      <a:pPr>
                        <a:buFont typeface="Wingdings" pitchFamily="2" charset="2"/>
                        <a:buChar char="ü"/>
                      </a:pPr>
                      <a:r>
                        <a:rPr lang="en-GB" sz="1600" dirty="0" smtClean="0">
                          <a:latin typeface="+mj-lt"/>
                        </a:rPr>
                        <a:t>You have fine-granular control over the data items and can optimise their access. </a:t>
                      </a:r>
                      <a:endParaRPr lang="en-GB" sz="1600" dirty="0">
                        <a:latin typeface="+mj-lt"/>
                      </a:endParaRPr>
                    </a:p>
                  </a:txBody>
                  <a:tcPr marL="128727" marR="128727" marT="64363" marB="64363"/>
                </a:tc>
              </a:tr>
              <a:tr h="610154">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dirty="0" smtClean="0">
                          <a:latin typeface="+mj-lt"/>
                        </a:rPr>
                        <a:t>You can bookmark it.</a:t>
                      </a:r>
                    </a:p>
                  </a:txBody>
                  <a:tcPr marL="128727" marR="128727" marT="64363" marB="64363"/>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dirty="0" smtClean="0">
                          <a:latin typeface="+mj-lt"/>
                        </a:rPr>
                        <a:t>Other data publishers can now link into your data, promoting it to 5 star.</a:t>
                      </a:r>
                    </a:p>
                  </a:txBody>
                  <a:tcPr marL="128727" marR="128727" marT="64363" marB="64363"/>
                </a:tc>
              </a:tr>
              <a:tr h="610154">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dirty="0" smtClean="0">
                          <a:latin typeface="+mj-lt"/>
                        </a:rPr>
                        <a:t>You can reuse parts of the data.</a:t>
                      </a:r>
                    </a:p>
                  </a:txBody>
                  <a:tcPr marL="128727" marR="128727" marT="64363" marB="64363"/>
                </a:tc>
                <a:tc rowSpan="2">
                  <a:txBody>
                    <a:bodyPr/>
                    <a:lstStyle/>
                    <a:p>
                      <a:pPr marL="0" marR="0" lvl="2"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dirty="0" smtClean="0">
                          <a:latin typeface="+mj-lt"/>
                        </a:rPr>
                        <a:t>You will be able to reuse vocabularies</a:t>
                      </a:r>
                      <a:r>
                        <a:rPr lang="en-GB" sz="1600" baseline="0" dirty="0" smtClean="0">
                          <a:latin typeface="+mj-lt"/>
                        </a:rPr>
                        <a:t>, data and metadata, and URI design patterns instead of creating them from scratch. </a:t>
                      </a:r>
                      <a:endParaRPr lang="en-GB" sz="1600" dirty="0" smtClean="0">
                        <a:latin typeface="+mj-lt"/>
                      </a:endParaRPr>
                    </a:p>
                  </a:txBody>
                  <a:tcPr marL="128727" marR="128727" marT="64363" marB="64363"/>
                </a:tc>
              </a:tr>
              <a:tr h="650684">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dirty="0" smtClean="0">
                          <a:latin typeface="+mj-lt"/>
                        </a:rPr>
                        <a:t>You may be able to reuse existing tools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GB" sz="1600" dirty="0" smtClean="0">
                          <a:latin typeface="+mj-lt"/>
                        </a:rPr>
                        <a:t>and libraries.</a:t>
                      </a:r>
                    </a:p>
                  </a:txBody>
                  <a:tcPr marL="128727" marR="128727" marT="64363" marB="64363"/>
                </a:tc>
                <a:tc vMerge="1">
                  <a:txBody>
                    <a:bodyPr/>
                    <a:lstStyle/>
                    <a:p>
                      <a:pPr marL="0" marR="0" lvl="2" indent="0" algn="l" defTabSz="914400" rtl="0" eaLnBrk="1" fontAlgn="auto" latinLnBrk="0" hangingPunct="1">
                        <a:lnSpc>
                          <a:spcPct val="100000"/>
                        </a:lnSpc>
                        <a:spcBef>
                          <a:spcPts val="0"/>
                        </a:spcBef>
                        <a:spcAft>
                          <a:spcPts val="0"/>
                        </a:spcAft>
                        <a:buClrTx/>
                        <a:buSzTx/>
                        <a:buFont typeface="Wingdings" pitchFamily="2" charset="2"/>
                        <a:buChar char="ü"/>
                        <a:tabLst/>
                        <a:defRPr/>
                      </a:pPr>
                      <a:endParaRPr lang="en-GB" sz="1600" dirty="0" smtClean="0">
                        <a:latin typeface="+mj-lt"/>
                      </a:endParaRPr>
                    </a:p>
                  </a:txBody>
                  <a:tcPr marL="128727" marR="128727" marT="64363" marB="64363"/>
                </a:tc>
              </a:tr>
              <a:tr h="675888">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kern="1200" dirty="0" smtClean="0">
                          <a:solidFill>
                            <a:schemeClr val="dk1"/>
                          </a:solidFill>
                          <a:latin typeface="+mj-lt"/>
                          <a:ea typeface="+mn-ea"/>
                          <a:cs typeface="+mn-cs"/>
                        </a:rPr>
                        <a:t>You can combine the data safely with </a:t>
                      </a:r>
                      <a:r>
                        <a:rPr lang="en-GB" sz="1600" kern="1200" baseline="0" dirty="0" smtClean="0">
                          <a:solidFill>
                            <a:schemeClr val="dk1"/>
                          </a:solidFill>
                          <a:latin typeface="+mj-lt"/>
                          <a:ea typeface="+mn-ea"/>
                          <a:cs typeface="+mn-cs"/>
                        </a:rPr>
                        <a:t> </a:t>
                      </a:r>
                      <a:r>
                        <a:rPr lang="en-GB" sz="1600" kern="1200" dirty="0" smtClean="0">
                          <a:solidFill>
                            <a:schemeClr val="dk1"/>
                          </a:solidFill>
                          <a:latin typeface="+mj-lt"/>
                          <a:ea typeface="+mn-ea"/>
                          <a:cs typeface="+mn-cs"/>
                        </a:rPr>
                        <a:t>other data.</a:t>
                      </a:r>
                      <a:endParaRPr lang="en-GB" sz="1600" dirty="0" smtClean="0">
                        <a:latin typeface="+mj-lt"/>
                      </a:endParaRPr>
                    </a:p>
                  </a:txBody>
                  <a:tcPr marL="128727" marR="128727" marT="64363" marB="64363"/>
                </a:tc>
                <a:tc>
                  <a:txBody>
                    <a:bodyPr/>
                    <a:lstStyle/>
                    <a:p>
                      <a:pPr marL="0" marR="0" lvl="2"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GB" sz="1600" kern="1200" baseline="0" dirty="0" smtClean="0">
                          <a:solidFill>
                            <a:schemeClr val="dk1"/>
                          </a:solidFill>
                          <a:latin typeface="+mj-lt"/>
                          <a:ea typeface="+mn-ea"/>
                          <a:cs typeface="+mn-cs"/>
                        </a:rPr>
                        <a:t>- But you typically need to invest some time in slicing and dicing your data.</a:t>
                      </a:r>
                    </a:p>
                  </a:txBody>
                  <a:tcPr marL="128727" marR="128727" marT="64363" marB="64363"/>
                </a:tc>
              </a:tr>
              <a:tr h="610154">
                <a:tc gridSpan="2">
                  <a: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dirty="0" smtClean="0">
                          <a:latin typeface="+mj-lt"/>
                        </a:rPr>
                        <a:t> - But understanding the technology requires effort and can have a steep learning curve.</a:t>
                      </a:r>
                    </a:p>
                  </a:txBody>
                  <a:tcPr marL="128727" marR="128727" marT="64363" marB="64363"/>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mj-lt"/>
                      </a:endParaRPr>
                    </a:p>
                  </a:txBody>
                  <a:tcPr marL="128727" marR="128727" marT="64363" marB="64363"/>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03648" y="4077072"/>
            <a:ext cx="6491883" cy="2234171"/>
          </a:xfrm>
          <a:prstGeom prst="rect">
            <a:avLst/>
          </a:prstGeom>
          <a:ln>
            <a:noFill/>
          </a:ln>
          <a:effectLst>
            <a:outerShdw blurRad="292100" dist="139700" dir="2700000" algn="tl" rotWithShape="0">
              <a:srgbClr val="333333">
                <a:alpha val="65000"/>
              </a:srgbClr>
            </a:outerShdw>
          </a:effectLst>
        </p:spPr>
      </p:pic>
      <p:pic>
        <p:nvPicPr>
          <p:cNvPr id="7" name="Picture 3"/>
          <p:cNvPicPr>
            <a:picLocks noChangeAspect="1" noChangeArrowheads="1"/>
          </p:cNvPicPr>
          <p:nvPr/>
        </p:nvPicPr>
        <p:blipFill>
          <a:blip r:embed="rId3" cstate="print"/>
          <a:srcRect/>
          <a:stretch>
            <a:fillRect/>
          </a:stretch>
        </p:blipFill>
        <p:spPr bwMode="auto">
          <a:xfrm>
            <a:off x="950391" y="1700808"/>
            <a:ext cx="8086105" cy="228134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GB" i="0" dirty="0" smtClean="0"/>
              <a:t>★ ★ ★ ★ ★</a:t>
            </a:r>
            <a:r>
              <a:rPr lang="en-GB" dirty="0" smtClean="0">
                <a:solidFill>
                  <a:srgbClr val="FFFF00"/>
                </a:solidFill>
              </a:rPr>
              <a:t> </a:t>
            </a:r>
            <a:r>
              <a:rPr lang="en-GB" dirty="0" smtClean="0"/>
              <a:t>Link your data to other data to provide context</a:t>
            </a:r>
            <a:br>
              <a:rPr lang="en-GB" dirty="0" smtClean="0"/>
            </a:b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24</a:t>
            </a:fld>
            <a:endParaRPr lang="en-GB" dirty="0"/>
          </a:p>
        </p:txBody>
      </p:sp>
      <p:sp>
        <p:nvSpPr>
          <p:cNvPr id="9" name="Curved Down Arrow 8"/>
          <p:cNvSpPr/>
          <p:nvPr/>
        </p:nvSpPr>
        <p:spPr bwMode="ltGray">
          <a:xfrm rot="4473712">
            <a:off x="7433291" y="3424383"/>
            <a:ext cx="1340832" cy="825385"/>
          </a:xfrm>
          <a:prstGeom prst="curvedDownArrow">
            <a:avLst>
              <a:gd name="adj1" fmla="val 25000"/>
              <a:gd name="adj2" fmla="val 50000"/>
              <a:gd name="adj3" fmla="val 34201"/>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Pros &amp; cons of </a:t>
            </a:r>
            <a:r>
              <a:rPr lang="en-GB" i="0" dirty="0" smtClean="0"/>
              <a:t>★ ★ ★ ★ ★</a:t>
            </a:r>
            <a:r>
              <a:rPr lang="en-GB" dirty="0" smtClean="0">
                <a:solidFill>
                  <a:srgbClr val="FFFF00"/>
                </a:solidFill>
              </a:rPr>
              <a:t> </a:t>
            </a:r>
            <a:r>
              <a:rPr lang="en-GB" dirty="0" smtClean="0"/>
              <a:t>open data</a:t>
            </a:r>
            <a:endParaRPr lang="en-GB" dirty="0"/>
          </a:p>
        </p:txBody>
      </p:sp>
      <p:sp>
        <p:nvSpPr>
          <p:cNvPr id="19" name="Content Placeholder 18"/>
          <p:cNvSpPr>
            <a:spLocks noGrp="1"/>
          </p:cNvSpPr>
          <p:nvPr>
            <p:ph sz="quarter" idx="15"/>
          </p:nvPr>
        </p:nvSpPr>
        <p:spPr/>
        <p:txBody>
          <a:bodyPr/>
          <a:lstStyle/>
          <a:p>
            <a:r>
              <a:rPr lang="en-GB" dirty="0" smtClean="0"/>
              <a:t>All the benefits of ★ ★ ★ ★ open data; </a:t>
            </a:r>
            <a:r>
              <a:rPr lang="en-GB" b="1" dirty="0" smtClean="0"/>
              <a:t>plus</a:t>
            </a:r>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25</a:t>
            </a:fld>
            <a:endParaRPr lang="en-GB" dirty="0"/>
          </a:p>
        </p:txBody>
      </p:sp>
      <p:graphicFrame>
        <p:nvGraphicFramePr>
          <p:cNvPr id="9" name="Table 8"/>
          <p:cNvGraphicFramePr>
            <a:graphicFrameLocks noGrp="1"/>
          </p:cNvGraphicFramePr>
          <p:nvPr/>
        </p:nvGraphicFramePr>
        <p:xfrm>
          <a:off x="611560" y="2134750"/>
          <a:ext cx="7920880" cy="3669914"/>
        </p:xfrm>
        <a:graphic>
          <a:graphicData uri="http://schemas.openxmlformats.org/drawingml/2006/table">
            <a:tbl>
              <a:tblPr firstRow="1">
                <a:tableStyleId>{5C22544A-7EE6-4342-B048-85BDC9FD1C3A}</a:tableStyleId>
              </a:tblPr>
              <a:tblGrid>
                <a:gridCol w="3960440"/>
                <a:gridCol w="3960440"/>
              </a:tblGrid>
              <a:tr h="430154">
                <a:tc>
                  <a:txBody>
                    <a:bodyPr/>
                    <a:lstStyle/>
                    <a:p>
                      <a:r>
                        <a:rPr lang="en-GB" sz="1800" dirty="0" smtClean="0">
                          <a:latin typeface="+mj-lt"/>
                        </a:rPr>
                        <a:t>As a consumer...</a:t>
                      </a:r>
                      <a:endParaRPr lang="en-GB" sz="1800" dirty="0">
                        <a:latin typeface="+mj-lt"/>
                      </a:endParaRPr>
                    </a:p>
                  </a:txBody>
                  <a:tcPr marL="128727" marR="128727" marT="64363" marB="64363"/>
                </a:tc>
                <a:tc>
                  <a:txBody>
                    <a:bodyPr/>
                    <a:lstStyle/>
                    <a:p>
                      <a:r>
                        <a:rPr lang="en-GB" sz="1800" dirty="0" smtClean="0">
                          <a:latin typeface="+mj-lt"/>
                        </a:rPr>
                        <a:t>As a publisher...</a:t>
                      </a:r>
                      <a:endParaRPr lang="en-GB" sz="1800" dirty="0">
                        <a:latin typeface="+mj-lt"/>
                      </a:endParaRPr>
                    </a:p>
                  </a:txBody>
                  <a:tcPr marL="128727" marR="128727" marT="64363" marB="64363"/>
                </a:tc>
              </a:tr>
              <a:tr h="637714">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dirty="0" smtClean="0">
                          <a:latin typeface="+mj-lt"/>
                        </a:rPr>
                        <a:t>You can discover more (related) data while consuming the data.</a:t>
                      </a:r>
                    </a:p>
                  </a:txBody>
                  <a:tcPr marL="128727" marR="128727" marT="64363" marB="64363"/>
                </a:tc>
                <a:tc>
                  <a:txBody>
                    <a:bodyPr/>
                    <a:lstStyle/>
                    <a:p>
                      <a:pPr>
                        <a:buFont typeface="Wingdings" pitchFamily="2" charset="2"/>
                        <a:buChar char="ü"/>
                      </a:pPr>
                      <a:r>
                        <a:rPr lang="en-GB" sz="1600" dirty="0" smtClean="0">
                          <a:latin typeface="+mj-lt"/>
                        </a:rPr>
                        <a:t>You make your data discoverable.</a:t>
                      </a:r>
                      <a:endParaRPr lang="en-GB" sz="1600" dirty="0">
                        <a:latin typeface="+mj-lt"/>
                      </a:endParaRPr>
                    </a:p>
                  </a:txBody>
                  <a:tcPr marL="128727" marR="128727" marT="64363" marB="64363"/>
                </a:tc>
              </a:tr>
              <a:tr h="637714">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dirty="0" smtClean="0">
                          <a:latin typeface="+mj-lt"/>
                        </a:rPr>
                        <a:t>You can directly learn about the data schema.</a:t>
                      </a:r>
                    </a:p>
                  </a:txBody>
                  <a:tcPr marL="128727" marR="128727" marT="64363" marB="64363"/>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dirty="0" smtClean="0">
                          <a:latin typeface="+mj-lt"/>
                        </a:rPr>
                        <a:t>You increase the context, expressivity, quality</a:t>
                      </a:r>
                      <a:r>
                        <a:rPr lang="en-GB" sz="1600" baseline="0" dirty="0" smtClean="0">
                          <a:latin typeface="+mj-lt"/>
                        </a:rPr>
                        <a:t> and </a:t>
                      </a:r>
                      <a:r>
                        <a:rPr lang="en-GB" sz="1600" dirty="0" smtClean="0">
                          <a:latin typeface="+mj-lt"/>
                        </a:rPr>
                        <a:t>value of your data (and consequently</a:t>
                      </a:r>
                      <a:r>
                        <a:rPr lang="en-GB" sz="1600" baseline="0" dirty="0" smtClean="0">
                          <a:latin typeface="+mj-lt"/>
                        </a:rPr>
                        <a:t> you give visibility to your organisation)</a:t>
                      </a:r>
                      <a:r>
                        <a:rPr lang="en-GB" sz="1600" dirty="0" smtClean="0">
                          <a:latin typeface="+mj-lt"/>
                        </a:rPr>
                        <a:t>.</a:t>
                      </a:r>
                    </a:p>
                  </a:txBody>
                  <a:tcPr marL="128727" marR="128727" marT="64363" marB="64363"/>
                </a:tc>
              </a:tr>
              <a:tr h="637714">
                <a:tc>
                  <a:txBody>
                    <a:bodyPr/>
                    <a:lstStyle/>
                    <a:p>
                      <a:pPr marL="0" marR="0" lvl="2"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kern="1200" dirty="0" smtClean="0">
                          <a:solidFill>
                            <a:schemeClr val="dk1"/>
                          </a:solidFill>
                          <a:latin typeface="+mj-lt"/>
                          <a:ea typeface="+mn-ea"/>
                          <a:cs typeface="+mn-cs"/>
                        </a:rPr>
                        <a:t>You</a:t>
                      </a:r>
                      <a:r>
                        <a:rPr lang="en-GB" sz="1600" kern="1200" baseline="0" dirty="0" smtClean="0">
                          <a:solidFill>
                            <a:schemeClr val="dk1"/>
                          </a:solidFill>
                          <a:latin typeface="+mj-lt"/>
                          <a:ea typeface="+mn-ea"/>
                          <a:cs typeface="+mn-cs"/>
                        </a:rPr>
                        <a:t> can combine data from different source, be innovative, gain new knowledge, be an entrepreneur... </a:t>
                      </a:r>
                      <a:endParaRPr lang="en-GB" sz="1600" kern="1200" dirty="0" smtClean="0">
                        <a:solidFill>
                          <a:schemeClr val="dk1"/>
                        </a:solidFill>
                        <a:latin typeface="+mj-lt"/>
                        <a:ea typeface="+mn-ea"/>
                        <a:cs typeface="+mn-cs"/>
                      </a:endParaRPr>
                    </a:p>
                  </a:txBody>
                  <a:tcPr marL="128727" marR="128727" marT="64363" marB="64363"/>
                </a:tc>
                <a:tc>
                  <a:txBody>
                    <a:bodyPr/>
                    <a:lstStyle/>
                    <a:p>
                      <a:pPr marL="0" marR="0" lvl="2"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GB" sz="1600" dirty="0" smtClean="0">
                          <a:latin typeface="+mj-lt"/>
                        </a:rPr>
                        <a:t>-</a:t>
                      </a:r>
                      <a:r>
                        <a:rPr lang="en-GB" sz="1600" baseline="0" dirty="0" smtClean="0">
                          <a:latin typeface="+mj-lt"/>
                        </a:rPr>
                        <a:t> </a:t>
                      </a:r>
                      <a:r>
                        <a:rPr lang="en-GB" sz="1600" dirty="0" smtClean="0">
                          <a:latin typeface="+mj-lt"/>
                        </a:rPr>
                        <a:t>This requires an</a:t>
                      </a:r>
                      <a:r>
                        <a:rPr lang="en-GB" sz="1600" baseline="0" dirty="0" smtClean="0">
                          <a:latin typeface="+mj-lt"/>
                        </a:rPr>
                        <a:t> investment in time, money, technology and competencies/ skills.</a:t>
                      </a:r>
                      <a:endParaRPr lang="en-GB" sz="1600" dirty="0" smtClean="0">
                        <a:latin typeface="+mj-lt"/>
                      </a:endParaRPr>
                    </a:p>
                  </a:txBody>
                  <a:tcPr marL="128727" marR="128727" marT="64363" marB="64363"/>
                </a:tc>
              </a:tr>
              <a:tr h="637714">
                <a:tc gridSpan="2">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GB" sz="1600" kern="1200" baseline="0" dirty="0" smtClean="0">
                          <a:solidFill>
                            <a:schemeClr val="dk1"/>
                          </a:solidFill>
                          <a:latin typeface="+mj-lt"/>
                          <a:ea typeface="+mn-ea"/>
                          <a:cs typeface="+mn-cs"/>
                        </a:rPr>
                        <a:t>- But, you now have to deal with broken data links. Not all publishers/data sources will be reliable.</a:t>
                      </a:r>
                    </a:p>
                  </a:txBody>
                  <a:tcPr marL="128727" marR="128727" marT="64363" marB="64363"/>
                </a:tc>
                <a:tc h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GB" sz="1600" dirty="0" smtClean="0">
                        <a:latin typeface="+mj-lt"/>
                      </a:endParaRPr>
                    </a:p>
                  </a:txBody>
                  <a:tcPr marL="128727" marR="128727" marT="64363" marB="64363"/>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6000" i="0" dirty="0" smtClean="0">
                <a:solidFill>
                  <a:schemeClr val="accent1"/>
                </a:solidFill>
                <a:latin typeface="Bradley Hand ITC" pitchFamily="66" charset="0"/>
              </a:rPr>
              <a:t/>
            </a:r>
            <a:br>
              <a:rPr lang="en-GB" sz="6000" i="0" dirty="0" smtClean="0">
                <a:solidFill>
                  <a:schemeClr val="accent1"/>
                </a:solidFill>
                <a:latin typeface="Bradley Hand ITC" pitchFamily="66" charset="0"/>
              </a:rPr>
            </a:br>
            <a:r>
              <a:rPr lang="en-GB" sz="6000" i="0" dirty="0" smtClean="0">
                <a:solidFill>
                  <a:schemeClr val="accent1"/>
                </a:solidFill>
                <a:latin typeface="Bradley Hand ITC" pitchFamily="66" charset="0"/>
              </a:rPr>
              <a:t>Example</a:t>
            </a:r>
            <a:br>
              <a:rPr lang="en-GB" sz="6000" i="0" dirty="0" smtClean="0">
                <a:solidFill>
                  <a:schemeClr val="accent1"/>
                </a:solidFill>
                <a:latin typeface="Bradley Hand ITC" pitchFamily="66" charset="0"/>
              </a:rPr>
            </a:br>
            <a:r>
              <a:rPr lang="en-GB" b="0" dirty="0" smtClean="0"/>
              <a:t>Using Open Refine for RDF to publish tabular data as Linked Data.</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26</a:t>
            </a:fld>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Open Refine RDF extension</a:t>
            </a:r>
            <a:endParaRPr lang="en-GB" dirty="0"/>
          </a:p>
        </p:txBody>
      </p:sp>
      <p:sp>
        <p:nvSpPr>
          <p:cNvPr id="3" name="Content Placeholder 2"/>
          <p:cNvSpPr>
            <a:spLocks noGrp="1"/>
          </p:cNvSpPr>
          <p:nvPr>
            <p:ph sz="quarter" idx="15"/>
          </p:nvPr>
        </p:nvSpPr>
        <p:spPr>
          <a:xfrm>
            <a:off x="533400" y="1752600"/>
            <a:ext cx="8077200" cy="3476600"/>
          </a:xfrm>
        </p:spPr>
        <p:txBody>
          <a:bodyPr/>
          <a:lstStyle/>
          <a:p>
            <a:r>
              <a:rPr lang="en-GB" dirty="0" smtClean="0"/>
              <a:t>Open Refine RDF extension, allows you to easily import data in different formats such as : </a:t>
            </a:r>
          </a:p>
          <a:p>
            <a:pPr lvl="2" fontAlgn="t">
              <a:buFont typeface="Wingdings" pitchFamily="2" charset="2"/>
              <a:buChar char="§"/>
            </a:pPr>
            <a:r>
              <a:rPr lang="en-GB" sz="1800" dirty="0" smtClean="0"/>
              <a:t>CSV; </a:t>
            </a:r>
          </a:p>
          <a:p>
            <a:pPr lvl="2" fontAlgn="t">
              <a:buFont typeface="Wingdings" pitchFamily="2" charset="2"/>
              <a:buChar char="§"/>
            </a:pPr>
            <a:r>
              <a:rPr lang="en-GB" sz="1800" dirty="0" smtClean="0"/>
              <a:t>Excel(.xls and .xlsx);</a:t>
            </a:r>
          </a:p>
          <a:p>
            <a:pPr lvl="2" fontAlgn="t">
              <a:buFont typeface="Wingdings" pitchFamily="2" charset="2"/>
              <a:buChar char="§"/>
            </a:pPr>
            <a:r>
              <a:rPr lang="en-GB" sz="1800" dirty="0" smtClean="0"/>
              <a:t>JSON;</a:t>
            </a:r>
          </a:p>
          <a:p>
            <a:pPr lvl="2" fontAlgn="t">
              <a:buFont typeface="Wingdings" pitchFamily="2" charset="2"/>
              <a:buChar char="§"/>
            </a:pPr>
            <a:r>
              <a:rPr lang="en-GB" sz="1800" dirty="0" smtClean="0"/>
              <a:t>XML; and</a:t>
            </a:r>
          </a:p>
          <a:p>
            <a:pPr lvl="2" fontAlgn="t">
              <a:buFont typeface="Wingdings" pitchFamily="2" charset="2"/>
              <a:buChar char="§"/>
            </a:pPr>
            <a:r>
              <a:rPr lang="en-GB" sz="1800" dirty="0" smtClean="0"/>
              <a:t>RDF/XML.</a:t>
            </a:r>
          </a:p>
          <a:p>
            <a:r>
              <a:rPr lang="en-GB" dirty="0" smtClean="0"/>
              <a:t>And then determine the intended structure of an RDF dataset, by drawing a template graph. </a:t>
            </a:r>
          </a:p>
          <a:p>
            <a:endParaRPr lang="en-GB" u="sng" dirty="0" smtClean="0"/>
          </a:p>
          <a:p>
            <a:endParaRPr lang="en-GB" u="sng" dirty="0" smtClean="0"/>
          </a:p>
          <a:p>
            <a:endParaRPr lang="en-GB" dirty="0" smtClean="0"/>
          </a:p>
          <a:p>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27</a:t>
            </a:fld>
            <a:endParaRPr lang="en-GB" dirty="0"/>
          </a:p>
        </p:txBody>
      </p:sp>
      <p:pic>
        <p:nvPicPr>
          <p:cNvPr id="27650" name="Picture 2" descr="http://lh4.ggpht.com/-HsS8f5sKWWc/Ty_fgRiXiII/AAAAAAAABHg/In4r9NXMkoc/refine.png?imgmax=800"/>
          <p:cNvPicPr>
            <a:picLocks noChangeAspect="1" noChangeArrowheads="1"/>
          </p:cNvPicPr>
          <p:nvPr/>
        </p:nvPicPr>
        <p:blipFill>
          <a:blip r:embed="rId3" cstate="print"/>
          <a:srcRect/>
          <a:stretch>
            <a:fillRect/>
          </a:stretch>
        </p:blipFill>
        <p:spPr bwMode="auto">
          <a:xfrm>
            <a:off x="7884368" y="764704"/>
            <a:ext cx="720080" cy="720081"/>
          </a:xfrm>
          <a:prstGeom prst="rect">
            <a:avLst/>
          </a:prstGeom>
          <a:noFill/>
        </p:spPr>
      </p:pic>
      <p:sp>
        <p:nvSpPr>
          <p:cNvPr id="10" name="Rectangle 9"/>
          <p:cNvSpPr/>
          <p:nvPr/>
        </p:nvSpPr>
        <p:spPr bwMode="ltGray">
          <a:xfrm>
            <a:off x="5364088" y="5661248"/>
            <a:ext cx="3240360"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endParaRPr lang="en-GB" sz="1100" dirty="0" smtClean="0">
              <a:solidFill>
                <a:schemeClr val="tx1"/>
              </a:solidFill>
            </a:endParaRPr>
          </a:p>
          <a:p>
            <a:r>
              <a:rPr lang="en-GB" sz="1100" b="1" dirty="0" smtClean="0">
                <a:solidFill>
                  <a:schemeClr val="tx1"/>
                </a:solidFill>
                <a:latin typeface="Georgia" pitchFamily="18" charset="0"/>
              </a:rPr>
              <a:t>LOD 2 Webinar – Open Refine </a:t>
            </a:r>
            <a:r>
              <a:rPr lang="en-GB" sz="1100" dirty="0" smtClean="0">
                <a:hlinkClick r:id="rId4"/>
              </a:rPr>
              <a:t>http://www.youtube.com/watch?v=4Ve93C238gI</a:t>
            </a:r>
            <a:endParaRPr lang="en-GB" sz="1100" b="1"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Linking data about plant protection products</a:t>
            </a:r>
            <a:endParaRPr lang="en-GB" dirty="0"/>
          </a:p>
        </p:txBody>
      </p:sp>
      <p:sp>
        <p:nvSpPr>
          <p:cNvPr id="5" name="Content Placeholder 4"/>
          <p:cNvSpPr>
            <a:spLocks noGrp="1"/>
          </p:cNvSpPr>
          <p:nvPr>
            <p:ph sz="quarter" idx="14"/>
          </p:nvPr>
        </p:nvSpPr>
        <p:spPr/>
        <p:txBody>
          <a:bodyPr>
            <a:normAutofit/>
          </a:bodyPr>
          <a:lstStyle/>
          <a:p>
            <a:r>
              <a:rPr lang="en-GB" dirty="0" smtClean="0"/>
              <a:t>We will show how a </a:t>
            </a:r>
            <a:r>
              <a:rPr lang="en-GB" dirty="0" smtClean="0">
                <a:hlinkClick r:id="rId2"/>
              </a:rPr>
              <a:t>dataset </a:t>
            </a:r>
            <a:r>
              <a:rPr lang="en-GB" dirty="0" smtClean="0"/>
              <a:t>of the Greek </a:t>
            </a:r>
            <a:r>
              <a:rPr lang="en-GB" dirty="0" smtClean="0">
                <a:hlinkClick r:id="rId3"/>
              </a:rPr>
              <a:t>Ministry of Rural Development and Food</a:t>
            </a:r>
            <a:r>
              <a:rPr lang="en-GB" dirty="0" smtClean="0"/>
              <a:t> was described using an </a:t>
            </a:r>
            <a:r>
              <a:rPr lang="en-GB" dirty="0" smtClean="0">
                <a:hlinkClick r:id="rId4"/>
              </a:rPr>
              <a:t>ontology </a:t>
            </a:r>
            <a:r>
              <a:rPr lang="en-GB" dirty="0" smtClean="0"/>
              <a:t>developed by </a:t>
            </a:r>
            <a:r>
              <a:rPr lang="en-GB" dirty="0" smtClean="0">
                <a:hlinkClick r:id="rId5"/>
              </a:rPr>
              <a:t>DG Health and Consumers</a:t>
            </a:r>
            <a:r>
              <a:rPr lang="en-GB" dirty="0" smtClean="0"/>
              <a:t> and was then published as Linked Data. </a:t>
            </a:r>
          </a:p>
          <a:p>
            <a:r>
              <a:rPr lang="en-GB" dirty="0" smtClean="0"/>
              <a:t>The dataset was in CSV format. </a:t>
            </a:r>
          </a:p>
          <a:p>
            <a:endParaRPr lang="en-GB" dirty="0"/>
          </a:p>
        </p:txBody>
      </p:sp>
      <p:sp>
        <p:nvSpPr>
          <p:cNvPr id="6" name="Content Placeholder 5"/>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28</a:t>
            </a:fld>
            <a:endParaRPr lang="en-GB" dirty="0"/>
          </a:p>
        </p:txBody>
      </p:sp>
      <p:pic>
        <p:nvPicPr>
          <p:cNvPr id="8" name="Picture 1"/>
          <p:cNvPicPr>
            <a:picLocks noChangeAspect="1" noChangeArrowheads="1"/>
          </p:cNvPicPr>
          <p:nvPr/>
        </p:nvPicPr>
        <p:blipFill>
          <a:blip r:embed="rId6" cstate="print"/>
          <a:srcRect/>
          <a:stretch>
            <a:fillRect/>
          </a:stretch>
        </p:blipFill>
        <p:spPr bwMode="auto">
          <a:xfrm>
            <a:off x="4612016" y="1700808"/>
            <a:ext cx="4020358" cy="324036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580112" y="5013176"/>
            <a:ext cx="2448272" cy="216024"/>
          </a:xfrm>
          <a:prstGeom prst="rect">
            <a:avLst/>
          </a:prstGeom>
          <a:solidFill>
            <a:schemeClr val="bg1"/>
          </a:solidFill>
        </p:spPr>
        <p:txBody>
          <a:bodyPr vert="horz" wrap="square" lIns="0" tIns="0" rIns="0" bIns="0" rtlCol="0">
            <a:noAutofit/>
          </a:bodyPr>
          <a:lstStyle/>
          <a:p>
            <a:pPr indent="-274320">
              <a:spcAft>
                <a:spcPts val="900"/>
              </a:spcAft>
            </a:pPr>
            <a:r>
              <a:rPr lang="en-GB" sz="1200" dirty="0" smtClean="0">
                <a:hlinkClick r:id="rId7"/>
              </a:rPr>
              <a:t>http://health.testproject.eu/PPP/</a:t>
            </a:r>
            <a:endParaRPr lang="en-GB" sz="1200" dirty="0" smtClean="0"/>
          </a:p>
        </p:txBody>
      </p:sp>
      <p:sp>
        <p:nvSpPr>
          <p:cNvPr id="10" name="Rectangle 9"/>
          <p:cNvSpPr/>
          <p:nvPr/>
        </p:nvSpPr>
        <p:spPr bwMode="ltGray">
          <a:xfrm>
            <a:off x="467544" y="5517232"/>
            <a:ext cx="4248472"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endParaRPr lang="en-GB" sz="1100" dirty="0" smtClean="0">
              <a:solidFill>
                <a:schemeClr val="tx1"/>
              </a:solidFill>
            </a:endParaRPr>
          </a:p>
          <a:p>
            <a:r>
              <a:rPr lang="en-GB" sz="1100" dirty="0" smtClean="0">
                <a:hlinkClick r:id="rId8"/>
              </a:rPr>
              <a:t>http://joinup.ec.europa.eu/asset/core_business/document/linking-data-about-applications-and-decisions-authorisation-ppp</a:t>
            </a:r>
            <a:endParaRPr lang="en-GB" sz="1100" b="1"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the project in Open Refine</a:t>
            </a:r>
            <a:endParaRPr lang="en-GB" dirty="0"/>
          </a:p>
        </p:txBody>
      </p:sp>
      <p:sp>
        <p:nvSpPr>
          <p:cNvPr id="3" name="Content Placeholder 2"/>
          <p:cNvSpPr>
            <a:spLocks noGrp="1"/>
          </p:cNvSpPr>
          <p:nvPr>
            <p:ph sz="quarter" idx="15"/>
          </p:nvPr>
        </p:nvSpPr>
        <p:spPr>
          <a:xfrm>
            <a:off x="533400" y="1752600"/>
            <a:ext cx="3246512" cy="4419600"/>
          </a:xfrm>
        </p:spPr>
        <p:txBody>
          <a:bodyPr/>
          <a:lstStyle/>
          <a:p>
            <a:pPr lvl="1">
              <a:buFont typeface="Arial" pitchFamily="34" charset="0"/>
              <a:buChar char="•"/>
            </a:pPr>
            <a:r>
              <a:rPr lang="en-GB" dirty="0" smtClean="0"/>
              <a:t>Make sure that Open Refine and the RDF extension are installed on your machine.</a:t>
            </a:r>
          </a:p>
          <a:p>
            <a:pPr lvl="1">
              <a:buFont typeface="Arial" pitchFamily="34" charset="0"/>
              <a:buChar char="•"/>
            </a:pPr>
            <a:r>
              <a:rPr lang="en-GB" dirty="0" smtClean="0"/>
              <a:t>Launch Open Refine.</a:t>
            </a:r>
          </a:p>
          <a:p>
            <a:pPr lvl="1">
              <a:buFont typeface="Arial" pitchFamily="34" charset="0"/>
              <a:buChar char="•"/>
            </a:pPr>
            <a:r>
              <a:rPr lang="en-GB" dirty="0" smtClean="0"/>
              <a:t>Upload the spreadsheet and selected the sheets that you want.</a:t>
            </a:r>
          </a:p>
          <a:p>
            <a:pPr lvl="1">
              <a:buFont typeface="Arial" pitchFamily="34" charset="0"/>
              <a:buChar char="•"/>
            </a:pPr>
            <a:r>
              <a:rPr lang="en-GB" dirty="0" smtClean="0"/>
              <a:t>Confirm the creation of the project.</a:t>
            </a:r>
          </a:p>
          <a:p>
            <a:pPr>
              <a:buFont typeface="Arial" pitchFamily="34" charset="0"/>
              <a:buChar char="•"/>
            </a:pPr>
            <a:endParaRPr lang="en-GB" dirty="0" smtClean="0"/>
          </a:p>
          <a:p>
            <a:endParaRPr lang="en-GB" dirty="0" smtClean="0"/>
          </a:p>
          <a:p>
            <a:endParaRPr lang="en-GB"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29</a:t>
            </a:fld>
            <a:endParaRPr lang="en-GB" dirty="0"/>
          </a:p>
        </p:txBody>
      </p:sp>
      <p:pic>
        <p:nvPicPr>
          <p:cNvPr id="2051" name="Picture 3" descr="C:\Users\colasc\Documents\PWC\Project\EC Semic\ODS\STEP1_Create_project.png"/>
          <p:cNvPicPr>
            <a:picLocks noChangeAspect="1" noChangeArrowheads="1"/>
          </p:cNvPicPr>
          <p:nvPr/>
        </p:nvPicPr>
        <p:blipFill>
          <a:blip r:embed="rId2" cstate="print"/>
          <a:srcRect r="42389" b="1220"/>
          <a:stretch>
            <a:fillRect/>
          </a:stretch>
        </p:blipFill>
        <p:spPr bwMode="auto">
          <a:xfrm>
            <a:off x="3995936" y="1700808"/>
            <a:ext cx="4511612" cy="415273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Learning objectives</a:t>
            </a:r>
            <a:endParaRPr lang="en-GB" dirty="0"/>
          </a:p>
        </p:txBody>
      </p:sp>
      <p:sp>
        <p:nvSpPr>
          <p:cNvPr id="5" name="Content Placeholder 4"/>
          <p:cNvSpPr>
            <a:spLocks noGrp="1"/>
          </p:cNvSpPr>
          <p:nvPr>
            <p:ph sz="quarter" idx="15"/>
          </p:nvPr>
        </p:nvSpPr>
        <p:spPr/>
        <p:txBody>
          <a:bodyPr/>
          <a:lstStyle/>
          <a:p>
            <a:r>
              <a:rPr lang="en-GB" dirty="0" smtClean="0"/>
              <a:t>By the end of this training module you should have an understanding of:</a:t>
            </a:r>
          </a:p>
          <a:p>
            <a:pPr>
              <a:buFont typeface="Arial" pitchFamily="34" charset="0"/>
              <a:buChar char="•"/>
            </a:pPr>
            <a:r>
              <a:rPr lang="en-GB" dirty="0" smtClean="0"/>
              <a:t>What is linked data;</a:t>
            </a:r>
          </a:p>
          <a:p>
            <a:pPr>
              <a:buFont typeface="Arial" pitchFamily="34" charset="0"/>
              <a:buChar char="•"/>
            </a:pPr>
            <a:r>
              <a:rPr lang="en-GB" dirty="0" smtClean="0"/>
              <a:t>What is open data;</a:t>
            </a:r>
          </a:p>
          <a:p>
            <a:pPr>
              <a:buFont typeface="Arial" pitchFamily="34" charset="0"/>
              <a:buChar char="•"/>
            </a:pPr>
            <a:r>
              <a:rPr lang="en-GB" dirty="0" smtClean="0"/>
              <a:t>What is the difference between linked and open data;</a:t>
            </a:r>
          </a:p>
          <a:p>
            <a:pPr>
              <a:buFont typeface="Arial" pitchFamily="34" charset="0"/>
              <a:buChar char="•"/>
            </a:pPr>
            <a:r>
              <a:rPr lang="en-GB" dirty="0" smtClean="0"/>
              <a:t>How to publish linked data (5-star schema);</a:t>
            </a:r>
          </a:p>
          <a:p>
            <a:pPr>
              <a:buFont typeface="Arial" pitchFamily="34" charset="0"/>
              <a:buChar char="•"/>
            </a:pPr>
            <a:r>
              <a:rPr lang="en-GB" dirty="0" smtClean="0"/>
              <a:t>The economic and social aspects of linked data.</a:t>
            </a:r>
          </a:p>
          <a:p>
            <a:pPr>
              <a:buFont typeface="Arial" pitchFamily="34" charset="0"/>
              <a:buChar char="•"/>
            </a:pPr>
            <a:endParaRPr lang="en-GB" dirty="0"/>
          </a:p>
        </p:txBody>
      </p:sp>
      <p:sp>
        <p:nvSpPr>
          <p:cNvPr id="3" name="Slide Number Placeholder 2"/>
          <p:cNvSpPr>
            <a:spLocks noGrp="1"/>
          </p:cNvSpPr>
          <p:nvPr>
            <p:ph type="sldNum" sz="quarter" idx="18"/>
          </p:nvPr>
        </p:nvSpPr>
        <p:spPr/>
        <p:txBody>
          <a:bodyPr/>
          <a:lstStyle/>
          <a:p>
            <a:r>
              <a:rPr lang="en-GB" dirty="0" smtClean="0"/>
              <a:t>Slide </a:t>
            </a:r>
            <a:fld id="{2C15C9EF-3AB5-4B83-AD00-86D3AAF498A4}" type="slidenum">
              <a:rPr lang="en-GB" smtClean="0"/>
              <a:pPr/>
              <a:t>3</a:t>
            </a:fld>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Mapping the raw data to the ontology</a:t>
            </a:r>
            <a:endParaRPr lang="en-GB" dirty="0"/>
          </a:p>
        </p:txBody>
      </p:sp>
      <p:sp>
        <p:nvSpPr>
          <p:cNvPr id="3" name="Content Placeholder 2"/>
          <p:cNvSpPr>
            <a:spLocks noGrp="1"/>
          </p:cNvSpPr>
          <p:nvPr>
            <p:ph sz="quarter" idx="15"/>
          </p:nvPr>
        </p:nvSpPr>
        <p:spPr>
          <a:xfrm>
            <a:off x="533400" y="1752600"/>
            <a:ext cx="7999040" cy="1532384"/>
          </a:xfrm>
        </p:spPr>
        <p:txBody>
          <a:bodyPr/>
          <a:lstStyle/>
          <a:p>
            <a:r>
              <a:rPr lang="en-GB" sz="1800" dirty="0" smtClean="0"/>
              <a:t>You can map the data to the ontology using a simple graphical interface to create or edit an existing RDF skeleton.</a:t>
            </a:r>
          </a:p>
          <a:p>
            <a:r>
              <a:rPr lang="en-GB" sz="1800" dirty="0" smtClean="0"/>
              <a:t>You can set the base URI for the data. </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30</a:t>
            </a:fld>
            <a:endParaRPr lang="en-GB" dirty="0"/>
          </a:p>
        </p:txBody>
      </p:sp>
      <p:pic>
        <p:nvPicPr>
          <p:cNvPr id="5" name="Picture 2" descr="C:\Users\colasc\Documents\PWC\Project\EC Semic\ODS\STEP2_Skeleton.png"/>
          <p:cNvPicPr>
            <a:picLocks noChangeAspect="1" noChangeArrowheads="1"/>
          </p:cNvPicPr>
          <p:nvPr/>
        </p:nvPicPr>
        <p:blipFill>
          <a:blip r:embed="rId2" cstate="print"/>
          <a:srcRect/>
          <a:stretch>
            <a:fillRect/>
          </a:stretch>
        </p:blipFill>
        <p:spPr bwMode="auto">
          <a:xfrm>
            <a:off x="395536" y="3212976"/>
            <a:ext cx="3928884" cy="252028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508104" y="3140968"/>
            <a:ext cx="914400" cy="914400"/>
          </a:xfrm>
          <a:prstGeom prst="rect">
            <a:avLst/>
          </a:prstGeom>
          <a:noFill/>
        </p:spPr>
        <p:txBody>
          <a:bodyPr vert="horz" wrap="none" lIns="0" tIns="0" rIns="0" bIns="0" rtlCol="0">
            <a:noAutofit/>
          </a:bodyPr>
          <a:lstStyle/>
          <a:p>
            <a:pPr indent="-274320">
              <a:spcAft>
                <a:spcPts val="900"/>
              </a:spcAft>
            </a:pPr>
            <a:endParaRPr lang="en-GB" sz="2000" dirty="0" smtClean="0">
              <a:latin typeface="Georgia" pitchFamily="18" charset="0"/>
            </a:endParaRPr>
          </a:p>
        </p:txBody>
      </p:sp>
      <p:pic>
        <p:nvPicPr>
          <p:cNvPr id="9" name="Picture 2" descr="C:\Users\colasc\Documents\PWC\Project\EC Semic\ODS\STEP2_Skeleton_text.png"/>
          <p:cNvPicPr>
            <a:picLocks noChangeAspect="1" noChangeArrowheads="1"/>
          </p:cNvPicPr>
          <p:nvPr/>
        </p:nvPicPr>
        <p:blipFill>
          <a:blip r:embed="rId3" cstate="print"/>
          <a:srcRect/>
          <a:stretch>
            <a:fillRect/>
          </a:stretch>
        </p:blipFill>
        <p:spPr bwMode="auto">
          <a:xfrm>
            <a:off x="4499992" y="2580467"/>
            <a:ext cx="4174314" cy="3168352"/>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4788024" y="5854694"/>
            <a:ext cx="3168352" cy="216024"/>
          </a:xfrm>
          <a:prstGeom prst="rect">
            <a:avLst/>
          </a:prstGeom>
          <a:noFill/>
        </p:spPr>
        <p:txBody>
          <a:bodyPr vert="horz" wrap="square" lIns="0" tIns="0" rIns="0" bIns="0" rtlCol="0">
            <a:noAutofit/>
          </a:bodyPr>
          <a:lstStyle/>
          <a:p>
            <a:pPr indent="-274320" algn="ctr">
              <a:spcAft>
                <a:spcPts val="900"/>
              </a:spcAft>
            </a:pPr>
            <a:r>
              <a:rPr lang="en-GB" sz="1400" dirty="0" smtClean="0">
                <a:latin typeface="Hand Of Sean" pitchFamily="2" charset="-128"/>
                <a:ea typeface="Hand Of Sean" pitchFamily="2" charset="-128"/>
              </a:rPr>
              <a:t>Graphical interface to copy/paste  an existing RDF skeleton</a:t>
            </a:r>
          </a:p>
        </p:txBody>
      </p:sp>
      <p:sp>
        <p:nvSpPr>
          <p:cNvPr id="12" name="TextBox 11"/>
          <p:cNvSpPr txBox="1"/>
          <p:nvPr/>
        </p:nvSpPr>
        <p:spPr>
          <a:xfrm>
            <a:off x="1043608" y="5877272"/>
            <a:ext cx="2448272" cy="288032"/>
          </a:xfrm>
          <a:prstGeom prst="rect">
            <a:avLst/>
          </a:prstGeom>
          <a:noFill/>
        </p:spPr>
        <p:txBody>
          <a:bodyPr vert="horz" wrap="square" lIns="0" tIns="0" rIns="0" bIns="0" rtlCol="0">
            <a:noAutofit/>
          </a:bodyPr>
          <a:lstStyle/>
          <a:p>
            <a:pPr indent="-274320" algn="ctr">
              <a:spcAft>
                <a:spcPts val="900"/>
              </a:spcAft>
            </a:pPr>
            <a:r>
              <a:rPr lang="en-GB" sz="1400" dirty="0" smtClean="0">
                <a:latin typeface="Hand Of Sean" pitchFamily="2" charset="-128"/>
                <a:ea typeface="Hand Of Sean" pitchFamily="2" charset="-128"/>
              </a:rPr>
              <a:t>Graphical interface to edit an RDF skeleton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Exporting the data in RDF – Linked Data </a:t>
            </a:r>
            <a:endParaRPr lang="en-GB" dirty="0"/>
          </a:p>
        </p:txBody>
      </p:sp>
      <p:sp>
        <p:nvSpPr>
          <p:cNvPr id="3" name="Content Placeholder 2"/>
          <p:cNvSpPr>
            <a:spLocks noGrp="1"/>
          </p:cNvSpPr>
          <p:nvPr>
            <p:ph sz="quarter" idx="15"/>
          </p:nvPr>
        </p:nvSpPr>
        <p:spPr>
          <a:xfrm>
            <a:off x="533400" y="1752600"/>
            <a:ext cx="3462536" cy="4419600"/>
          </a:xfrm>
        </p:spPr>
        <p:txBody>
          <a:bodyPr/>
          <a:lstStyle/>
          <a:p>
            <a:r>
              <a:rPr lang="en-GB" dirty="0" smtClean="0"/>
              <a:t>You can now export your data in:</a:t>
            </a:r>
          </a:p>
          <a:p>
            <a:pPr>
              <a:buFont typeface="Arial" pitchFamily="34" charset="0"/>
              <a:buChar char="•"/>
            </a:pPr>
            <a:r>
              <a:rPr lang="en-GB" dirty="0" smtClean="0"/>
              <a:t>RDF/XML; or </a:t>
            </a:r>
          </a:p>
          <a:p>
            <a:pPr>
              <a:buFont typeface="Arial" pitchFamily="34" charset="0"/>
              <a:buChar char="•"/>
            </a:pPr>
            <a:r>
              <a:rPr lang="en-GB" dirty="0" smtClean="0"/>
              <a:t>Turtle</a:t>
            </a:r>
            <a:endParaRPr lang="en-GB" sz="1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31</a:t>
            </a:fld>
            <a:endParaRPr lang="en-GB" dirty="0"/>
          </a:p>
        </p:txBody>
      </p:sp>
      <p:pic>
        <p:nvPicPr>
          <p:cNvPr id="1029" name="Picture 5" descr="C:\Users\colasc\Documents\PWC\Project\EC Semic\ODS\STEP3_Export_ttl.png"/>
          <p:cNvPicPr>
            <a:picLocks noChangeAspect="1" noChangeArrowheads="1"/>
          </p:cNvPicPr>
          <p:nvPr/>
        </p:nvPicPr>
        <p:blipFill>
          <a:blip r:embed="rId2" cstate="print"/>
          <a:srcRect/>
          <a:stretch>
            <a:fillRect/>
          </a:stretch>
        </p:blipFill>
        <p:spPr bwMode="auto">
          <a:xfrm>
            <a:off x="4278944" y="1700808"/>
            <a:ext cx="4325504" cy="4649917"/>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2699792" y="5877272"/>
            <a:ext cx="1512168" cy="288032"/>
          </a:xfrm>
          <a:prstGeom prst="rect">
            <a:avLst/>
          </a:prstGeom>
          <a:noFill/>
        </p:spPr>
        <p:txBody>
          <a:bodyPr vert="horz" wrap="square" lIns="0" tIns="0" rIns="0" bIns="0" rtlCol="0">
            <a:noAutofit/>
          </a:bodyPr>
          <a:lstStyle/>
          <a:p>
            <a:pPr indent="-274320" algn="r">
              <a:spcAft>
                <a:spcPts val="900"/>
              </a:spcAft>
            </a:pPr>
            <a:r>
              <a:rPr lang="en-GB" sz="1400" dirty="0" smtClean="0">
                <a:latin typeface="Hand Of Sean" pitchFamily="2" charset="-128"/>
                <a:ea typeface="Hand Of Sean" pitchFamily="2" charset="-128"/>
              </a:rPr>
              <a:t>Export of the data in Turtle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6000" i="0" dirty="0" smtClean="0">
                <a:solidFill>
                  <a:schemeClr val="accent1"/>
                </a:solidFill>
                <a:latin typeface="Bradley Hand ITC" pitchFamily="66" charset="0"/>
              </a:rPr>
              <a:t/>
            </a:r>
            <a:br>
              <a:rPr lang="en-GB" sz="6000" i="0" dirty="0" smtClean="0">
                <a:solidFill>
                  <a:schemeClr val="accent1"/>
                </a:solidFill>
                <a:latin typeface="Bradley Hand ITC" pitchFamily="66" charset="0"/>
              </a:rPr>
            </a:br>
            <a:r>
              <a:rPr lang="en-GB" sz="6000" i="0" dirty="0" smtClean="0">
                <a:solidFill>
                  <a:schemeClr val="accent1"/>
                </a:solidFill>
                <a:latin typeface="Bradley Hand ITC" pitchFamily="66" charset="0"/>
              </a:rPr>
              <a:t>Towards Linked (Open) Government Data</a:t>
            </a:r>
            <a:br>
              <a:rPr lang="en-GB" sz="6000" i="0" dirty="0" smtClean="0">
                <a:solidFill>
                  <a:schemeClr val="accent1"/>
                </a:solidFill>
                <a:latin typeface="Bradley Hand ITC" pitchFamily="66" charset="0"/>
              </a:rPr>
            </a:br>
            <a:r>
              <a:rPr lang="en-GB" b="0" dirty="0" smtClean="0"/>
              <a:t>How can governments make use of linked data?</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32</a:t>
            </a:fld>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milestones for linked government data</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33</a:t>
            </a:fld>
            <a:endParaRPr lang="en-GB" dirty="0"/>
          </a:p>
        </p:txBody>
      </p:sp>
      <p:cxnSp>
        <p:nvCxnSpPr>
          <p:cNvPr id="36" name="Straight Connector 35"/>
          <p:cNvCxnSpPr/>
          <p:nvPr/>
        </p:nvCxnSpPr>
        <p:spPr>
          <a:xfrm flipV="1">
            <a:off x="917066" y="3158825"/>
            <a:ext cx="0" cy="573024"/>
          </a:xfrm>
          <a:prstGeom prst="line">
            <a:avLst/>
          </a:prstGeom>
          <a:ln>
            <a:solidFill>
              <a:schemeClr val="bg2">
                <a:lumMod val="1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920737" y="3089406"/>
            <a:ext cx="1737360" cy="553998"/>
          </a:xfrm>
          <a:prstGeom prst="rect">
            <a:avLst/>
          </a:prstGeom>
        </p:spPr>
        <p:txBody>
          <a:bodyPr wrap="square">
            <a:spAutoFit/>
          </a:bodyPr>
          <a:lstStyle/>
          <a:p>
            <a:r>
              <a:rPr lang="en-GB" sz="1000" dirty="0" smtClean="0">
                <a:solidFill>
                  <a:srgbClr val="000000"/>
                </a:solidFill>
                <a:latin typeface="Constantia" pitchFamily="18" charset="0"/>
              </a:rPr>
              <a:t>RDF published as W3C recommendation</a:t>
            </a:r>
          </a:p>
          <a:p>
            <a:r>
              <a:rPr lang="en-GB" sz="1000" dirty="0" smtClean="0">
                <a:solidFill>
                  <a:srgbClr val="000000"/>
                </a:solidFill>
                <a:latin typeface="Constantia" pitchFamily="18" charset="0"/>
              </a:rPr>
              <a:t>http://www.w3.org/RDF</a:t>
            </a:r>
          </a:p>
        </p:txBody>
      </p:sp>
      <p:sp>
        <p:nvSpPr>
          <p:cNvPr id="38" name="Rectangle 37"/>
          <p:cNvSpPr/>
          <p:nvPr/>
        </p:nvSpPr>
        <p:spPr>
          <a:xfrm>
            <a:off x="1981802" y="4199497"/>
            <a:ext cx="1846485" cy="1938992"/>
          </a:xfrm>
          <a:prstGeom prst="rect">
            <a:avLst/>
          </a:prstGeom>
        </p:spPr>
        <p:txBody>
          <a:bodyPr wrap="square">
            <a:spAutoFit/>
          </a:bodyPr>
          <a:lstStyle/>
          <a:p>
            <a:r>
              <a:rPr lang="en-GB" sz="1000" dirty="0" smtClean="0">
                <a:solidFill>
                  <a:srgbClr val="000000"/>
                </a:solidFill>
                <a:latin typeface="Constantia" pitchFamily="18" charset="0"/>
              </a:rPr>
              <a:t>Tim Berners-Lee publishes the 4 Linked Data principles</a:t>
            </a:r>
          </a:p>
          <a:p>
            <a:endParaRPr lang="en-GB" sz="1000" dirty="0" smtClean="0">
              <a:solidFill>
                <a:srgbClr val="000000"/>
              </a:solidFill>
              <a:latin typeface="Constantia" pitchFamily="18" charset="0"/>
            </a:endParaRPr>
          </a:p>
          <a:p>
            <a:endParaRPr lang="en-GB" sz="1000" dirty="0" smtClean="0">
              <a:solidFill>
                <a:srgbClr val="000000"/>
              </a:solidFill>
              <a:latin typeface="Constantia" pitchFamily="18" charset="0"/>
            </a:endParaRPr>
          </a:p>
          <a:p>
            <a:endParaRPr lang="en-GB" sz="1000" dirty="0" smtClean="0">
              <a:solidFill>
                <a:srgbClr val="000000"/>
              </a:solidFill>
              <a:latin typeface="Constantia" pitchFamily="18" charset="0"/>
            </a:endParaRPr>
          </a:p>
          <a:p>
            <a:endParaRPr lang="en-GB" sz="1000" dirty="0" smtClean="0">
              <a:solidFill>
                <a:srgbClr val="000000"/>
              </a:solidFill>
              <a:latin typeface="Constantia" pitchFamily="18" charset="0"/>
            </a:endParaRPr>
          </a:p>
          <a:p>
            <a:endParaRPr lang="en-GB" sz="1000" dirty="0" smtClean="0">
              <a:solidFill>
                <a:srgbClr val="000000"/>
              </a:solidFill>
              <a:latin typeface="Constantia" pitchFamily="18" charset="0"/>
            </a:endParaRPr>
          </a:p>
          <a:p>
            <a:endParaRPr lang="en-GB" sz="1000" dirty="0" smtClean="0">
              <a:solidFill>
                <a:srgbClr val="000000"/>
              </a:solidFill>
              <a:latin typeface="Constantia" pitchFamily="18" charset="0"/>
            </a:endParaRPr>
          </a:p>
          <a:p>
            <a:r>
              <a:rPr lang="en-GB" sz="1000" dirty="0" smtClean="0">
                <a:solidFill>
                  <a:srgbClr val="000000"/>
                </a:solidFill>
                <a:latin typeface="Constantia" pitchFamily="18" charset="0"/>
              </a:rPr>
              <a:t>http://www.w3.org/DesignIssues/LinkedData.html</a:t>
            </a:r>
          </a:p>
          <a:p>
            <a:r>
              <a:rPr lang="en-GB" sz="1000" dirty="0" smtClean="0">
                <a:solidFill>
                  <a:srgbClr val="000000"/>
                </a:solidFill>
                <a:latin typeface="Constantia" pitchFamily="18" charset="0"/>
              </a:rPr>
              <a:t>http://5stardata.info/</a:t>
            </a:r>
          </a:p>
          <a:p>
            <a:endParaRPr lang="en-GB" sz="1000" dirty="0" smtClean="0">
              <a:solidFill>
                <a:srgbClr val="000000"/>
              </a:solidFill>
              <a:latin typeface="Constantia" pitchFamily="18" charset="0"/>
            </a:endParaRPr>
          </a:p>
        </p:txBody>
      </p:sp>
      <p:sp>
        <p:nvSpPr>
          <p:cNvPr id="39" name="Rectangle 38"/>
          <p:cNvSpPr/>
          <p:nvPr/>
        </p:nvSpPr>
        <p:spPr>
          <a:xfrm>
            <a:off x="3204670" y="2470567"/>
            <a:ext cx="1605657" cy="1169551"/>
          </a:xfrm>
          <a:prstGeom prst="rect">
            <a:avLst/>
          </a:prstGeom>
        </p:spPr>
        <p:txBody>
          <a:bodyPr wrap="square">
            <a:spAutoFit/>
          </a:bodyPr>
          <a:lstStyle/>
          <a:p>
            <a:r>
              <a:rPr lang="en-GB" sz="1000" dirty="0" smtClean="0">
                <a:solidFill>
                  <a:srgbClr val="000000"/>
                </a:solidFill>
                <a:latin typeface="Constantia" pitchFamily="18" charset="0"/>
              </a:rPr>
              <a:t>SPARQL, the query language for RDF, published as W3C recommendation</a:t>
            </a:r>
          </a:p>
          <a:p>
            <a:endParaRPr lang="en-GB" sz="1000" dirty="0" smtClean="0">
              <a:solidFill>
                <a:srgbClr val="000000"/>
              </a:solidFill>
              <a:latin typeface="Constantia" pitchFamily="18" charset="0"/>
            </a:endParaRPr>
          </a:p>
          <a:p>
            <a:r>
              <a:rPr lang="en-GB" sz="1000" dirty="0" smtClean="0">
                <a:solidFill>
                  <a:srgbClr val="000000"/>
                </a:solidFill>
                <a:latin typeface="Constantia" pitchFamily="18" charset="0"/>
              </a:rPr>
              <a:t>http://www.w3.org/TR/rdf-sparql-query/</a:t>
            </a:r>
            <a:endParaRPr lang="en-GB" sz="1000" dirty="0">
              <a:solidFill>
                <a:srgbClr val="000000"/>
              </a:solidFill>
              <a:latin typeface="Constantia" pitchFamily="18" charset="0"/>
            </a:endParaRPr>
          </a:p>
        </p:txBody>
      </p:sp>
      <p:cxnSp>
        <p:nvCxnSpPr>
          <p:cNvPr id="40" name="Straight Connector 39"/>
          <p:cNvCxnSpPr/>
          <p:nvPr/>
        </p:nvCxnSpPr>
        <p:spPr>
          <a:xfrm flipH="1">
            <a:off x="1980437" y="4048841"/>
            <a:ext cx="9747" cy="1656938"/>
          </a:xfrm>
          <a:prstGeom prst="line">
            <a:avLst/>
          </a:prstGeom>
          <a:ln>
            <a:solidFill>
              <a:schemeClr val="bg2">
                <a:lumMod val="1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198574" y="2573609"/>
            <a:ext cx="0" cy="1152144"/>
          </a:xfrm>
          <a:prstGeom prst="line">
            <a:avLst/>
          </a:prstGeom>
          <a:ln>
            <a:solidFill>
              <a:schemeClr val="bg2">
                <a:lumMod val="1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110497" y="2217097"/>
            <a:ext cx="0" cy="1562594"/>
          </a:xfrm>
          <a:prstGeom prst="line">
            <a:avLst/>
          </a:prstGeom>
          <a:ln>
            <a:solidFill>
              <a:schemeClr val="bg2">
                <a:lumMod val="1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120745" y="2150379"/>
            <a:ext cx="1597152" cy="1477328"/>
          </a:xfrm>
          <a:prstGeom prst="rect">
            <a:avLst/>
          </a:prstGeom>
        </p:spPr>
        <p:txBody>
          <a:bodyPr wrap="square">
            <a:spAutoFit/>
          </a:bodyPr>
          <a:lstStyle/>
          <a:p>
            <a:r>
              <a:rPr lang="en-GB" sz="1000" dirty="0" smtClean="0">
                <a:solidFill>
                  <a:srgbClr val="000000"/>
                </a:solidFill>
                <a:latin typeface="Constantia" pitchFamily="18" charset="0"/>
              </a:rPr>
              <a:t>The large research initiative on Linked Open Data (LOD2)  and the LOD Around The Clock (LATC) project are launched under FP7</a:t>
            </a:r>
          </a:p>
          <a:p>
            <a:r>
              <a:rPr lang="en-GB" sz="1000" dirty="0" smtClean="0">
                <a:solidFill>
                  <a:srgbClr val="000000"/>
                </a:solidFill>
                <a:latin typeface="Constantia" pitchFamily="18" charset="0"/>
              </a:rPr>
              <a:t>  </a:t>
            </a:r>
          </a:p>
          <a:p>
            <a:r>
              <a:rPr lang="en-GB" sz="1000" dirty="0" smtClean="0">
                <a:solidFill>
                  <a:srgbClr val="000000"/>
                </a:solidFill>
                <a:latin typeface="Constantia" pitchFamily="18" charset="0"/>
              </a:rPr>
              <a:t>http://lod2.eu/</a:t>
            </a:r>
          </a:p>
          <a:p>
            <a:r>
              <a:rPr lang="en-GB" sz="1000" dirty="0" smtClean="0">
                <a:solidFill>
                  <a:srgbClr val="000000"/>
                </a:solidFill>
                <a:latin typeface="Constantia" pitchFamily="18" charset="0"/>
              </a:rPr>
              <a:t>http://latc-project.eu/</a:t>
            </a:r>
          </a:p>
        </p:txBody>
      </p:sp>
      <p:cxnSp>
        <p:nvCxnSpPr>
          <p:cNvPr id="44" name="Straight Connector 43"/>
          <p:cNvCxnSpPr/>
          <p:nvPr/>
        </p:nvCxnSpPr>
        <p:spPr>
          <a:xfrm flipV="1">
            <a:off x="6043802" y="4032173"/>
            <a:ext cx="0" cy="944880"/>
          </a:xfrm>
          <a:prstGeom prst="line">
            <a:avLst/>
          </a:prstGeom>
          <a:ln>
            <a:solidFill>
              <a:schemeClr val="bg2">
                <a:lumMod val="1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056009" y="4280996"/>
            <a:ext cx="2029968" cy="861774"/>
          </a:xfrm>
          <a:prstGeom prst="rect">
            <a:avLst/>
          </a:prstGeom>
        </p:spPr>
        <p:txBody>
          <a:bodyPr wrap="square">
            <a:spAutoFit/>
          </a:bodyPr>
          <a:lstStyle/>
          <a:p>
            <a:r>
              <a:rPr lang="en-GB" sz="1000" dirty="0" smtClean="0">
                <a:solidFill>
                  <a:srgbClr val="000000"/>
                </a:solidFill>
                <a:latin typeface="Constantia" pitchFamily="18" charset="0"/>
              </a:rPr>
              <a:t>W3C establishes the Government Linked Data (GLD) Working Group </a:t>
            </a:r>
          </a:p>
          <a:p>
            <a:r>
              <a:rPr lang="en-GB" sz="1000" dirty="0" smtClean="0">
                <a:solidFill>
                  <a:srgbClr val="000000"/>
                </a:solidFill>
                <a:latin typeface="Constantia" pitchFamily="18" charset="0"/>
              </a:rPr>
              <a:t>  </a:t>
            </a:r>
          </a:p>
          <a:p>
            <a:r>
              <a:rPr lang="en-GB" sz="1000" dirty="0" smtClean="0">
                <a:solidFill>
                  <a:srgbClr val="000000"/>
                </a:solidFill>
                <a:latin typeface="Constantia" pitchFamily="18" charset="0"/>
              </a:rPr>
              <a:t>http://www.w3.org/2011/gld</a:t>
            </a:r>
            <a:endParaRPr lang="en-GB" sz="1000" dirty="0">
              <a:solidFill>
                <a:srgbClr val="000000"/>
              </a:solidFill>
              <a:latin typeface="Constantia" pitchFamily="18" charset="0"/>
            </a:endParaRPr>
          </a:p>
        </p:txBody>
      </p:sp>
      <p:cxnSp>
        <p:nvCxnSpPr>
          <p:cNvPr id="46" name="Straight Connector 45"/>
          <p:cNvCxnSpPr/>
          <p:nvPr/>
        </p:nvCxnSpPr>
        <p:spPr>
          <a:xfrm>
            <a:off x="6891146" y="2228672"/>
            <a:ext cx="0" cy="1520153"/>
          </a:xfrm>
          <a:prstGeom prst="line">
            <a:avLst/>
          </a:prstGeom>
          <a:ln>
            <a:solidFill>
              <a:schemeClr val="bg2">
                <a:lumMod val="1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904479" y="2148284"/>
            <a:ext cx="1805187" cy="1631216"/>
          </a:xfrm>
          <a:prstGeom prst="rect">
            <a:avLst/>
          </a:prstGeom>
        </p:spPr>
        <p:txBody>
          <a:bodyPr wrap="square">
            <a:spAutoFit/>
          </a:bodyPr>
          <a:lstStyle/>
          <a:p>
            <a:r>
              <a:rPr lang="en-GB" sz="1000" dirty="0" smtClean="0">
                <a:solidFill>
                  <a:srgbClr val="000000"/>
                </a:solidFill>
                <a:latin typeface="Constantia" pitchFamily="18" charset="0"/>
              </a:rPr>
              <a:t>ISA Member State representatives endorse key Linked Government Data specifications</a:t>
            </a:r>
          </a:p>
          <a:p>
            <a:r>
              <a:rPr lang="en-GB" sz="1000" dirty="0" smtClean="0">
                <a:solidFill>
                  <a:srgbClr val="000000"/>
                </a:solidFill>
                <a:latin typeface="Constantia" pitchFamily="18" charset="0"/>
              </a:rPr>
              <a:t>  </a:t>
            </a:r>
          </a:p>
          <a:p>
            <a:r>
              <a:rPr lang="en-GB" sz="1000" dirty="0" smtClean="0">
                <a:solidFill>
                  <a:srgbClr val="000000"/>
                </a:solidFill>
                <a:latin typeface="Constantia" pitchFamily="18" charset="0"/>
              </a:rPr>
              <a:t>http://joinup.ec.europa.eu/news/isa-member-state-representatives-endorse-key-specifications-e-government-interoperability</a:t>
            </a:r>
            <a:endParaRPr lang="en-GB" sz="1000" dirty="0">
              <a:solidFill>
                <a:srgbClr val="000000"/>
              </a:solidFill>
              <a:latin typeface="Constantia" pitchFamily="18" charset="0"/>
            </a:endParaRPr>
          </a:p>
        </p:txBody>
      </p:sp>
      <p:cxnSp>
        <p:nvCxnSpPr>
          <p:cNvPr id="48" name="Straight Connector 47"/>
          <p:cNvCxnSpPr/>
          <p:nvPr/>
        </p:nvCxnSpPr>
        <p:spPr>
          <a:xfrm>
            <a:off x="539114" y="3902537"/>
            <a:ext cx="7205472"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5418" y="3756233"/>
            <a:ext cx="452368" cy="246221"/>
          </a:xfrm>
          <a:prstGeom prst="rect">
            <a:avLst/>
          </a:prstGeom>
          <a:solidFill>
            <a:srgbClr val="00B0F0"/>
          </a:solidFill>
        </p:spPr>
        <p:txBody>
          <a:bodyPr wrap="none" rtlCol="0">
            <a:spAutoFit/>
          </a:bodyPr>
          <a:lstStyle/>
          <a:p>
            <a:r>
              <a:rPr lang="en-GB" sz="1000" dirty="0" smtClean="0">
                <a:solidFill>
                  <a:schemeClr val="bg1"/>
                </a:solidFill>
                <a:latin typeface="Constantia" pitchFamily="18" charset="0"/>
              </a:rPr>
              <a:t>2004</a:t>
            </a:r>
            <a:endParaRPr lang="en-GB" sz="1000" dirty="0">
              <a:solidFill>
                <a:schemeClr val="bg1"/>
              </a:solidFill>
              <a:latin typeface="Constantia" pitchFamily="18" charset="0"/>
            </a:endParaRPr>
          </a:p>
        </p:txBody>
      </p:sp>
      <p:sp>
        <p:nvSpPr>
          <p:cNvPr id="50" name="TextBox 49"/>
          <p:cNvSpPr txBox="1"/>
          <p:nvPr/>
        </p:nvSpPr>
        <p:spPr>
          <a:xfrm>
            <a:off x="1782920" y="3774521"/>
            <a:ext cx="453970" cy="246221"/>
          </a:xfrm>
          <a:prstGeom prst="rect">
            <a:avLst/>
          </a:prstGeom>
          <a:solidFill>
            <a:srgbClr val="00B0F0"/>
          </a:solidFill>
        </p:spPr>
        <p:txBody>
          <a:bodyPr wrap="none" rtlCol="0">
            <a:spAutoFit/>
          </a:bodyPr>
          <a:lstStyle/>
          <a:p>
            <a:r>
              <a:rPr lang="en-GB" sz="1000" dirty="0" smtClean="0">
                <a:solidFill>
                  <a:schemeClr val="bg1"/>
                </a:solidFill>
                <a:latin typeface="Constantia" pitchFamily="18" charset="0"/>
              </a:rPr>
              <a:t>2006</a:t>
            </a:r>
            <a:endParaRPr lang="en-GB" sz="1000" dirty="0">
              <a:solidFill>
                <a:schemeClr val="bg1"/>
              </a:solidFill>
              <a:latin typeface="Constantia" pitchFamily="18" charset="0"/>
            </a:endParaRPr>
          </a:p>
        </p:txBody>
      </p:sp>
      <p:sp>
        <p:nvSpPr>
          <p:cNvPr id="51" name="TextBox 50"/>
          <p:cNvSpPr txBox="1"/>
          <p:nvPr/>
        </p:nvSpPr>
        <p:spPr>
          <a:xfrm>
            <a:off x="2960830" y="3756233"/>
            <a:ext cx="453970" cy="246221"/>
          </a:xfrm>
          <a:prstGeom prst="rect">
            <a:avLst/>
          </a:prstGeom>
          <a:solidFill>
            <a:srgbClr val="00B0F0"/>
          </a:solidFill>
        </p:spPr>
        <p:txBody>
          <a:bodyPr wrap="none" rtlCol="0">
            <a:spAutoFit/>
          </a:bodyPr>
          <a:lstStyle/>
          <a:p>
            <a:r>
              <a:rPr lang="en-GB" sz="1000" dirty="0" smtClean="0">
                <a:solidFill>
                  <a:schemeClr val="bg1"/>
                </a:solidFill>
                <a:latin typeface="Constantia" pitchFamily="18" charset="0"/>
              </a:rPr>
              <a:t>2008</a:t>
            </a:r>
            <a:endParaRPr lang="en-GB" sz="1000" dirty="0">
              <a:solidFill>
                <a:schemeClr val="bg1"/>
              </a:solidFill>
              <a:latin typeface="Constantia" pitchFamily="18" charset="0"/>
            </a:endParaRPr>
          </a:p>
        </p:txBody>
      </p:sp>
      <p:sp>
        <p:nvSpPr>
          <p:cNvPr id="52" name="TextBox 51"/>
          <p:cNvSpPr txBox="1"/>
          <p:nvPr/>
        </p:nvSpPr>
        <p:spPr>
          <a:xfrm>
            <a:off x="4885562" y="3762329"/>
            <a:ext cx="425116" cy="246221"/>
          </a:xfrm>
          <a:prstGeom prst="rect">
            <a:avLst/>
          </a:prstGeom>
          <a:solidFill>
            <a:srgbClr val="00B0F0"/>
          </a:solidFill>
        </p:spPr>
        <p:txBody>
          <a:bodyPr wrap="none" rtlCol="0">
            <a:spAutoFit/>
          </a:bodyPr>
          <a:lstStyle/>
          <a:p>
            <a:r>
              <a:rPr lang="en-GB" sz="1000" dirty="0" smtClean="0">
                <a:solidFill>
                  <a:schemeClr val="bg1"/>
                </a:solidFill>
                <a:latin typeface="Constantia" pitchFamily="18" charset="0"/>
              </a:rPr>
              <a:t>2010</a:t>
            </a:r>
            <a:endParaRPr lang="en-GB" sz="1000" dirty="0">
              <a:solidFill>
                <a:schemeClr val="bg1"/>
              </a:solidFill>
              <a:latin typeface="Constantia" pitchFamily="18" charset="0"/>
            </a:endParaRPr>
          </a:p>
        </p:txBody>
      </p:sp>
      <p:sp>
        <p:nvSpPr>
          <p:cNvPr id="53" name="TextBox 52"/>
          <p:cNvSpPr txBox="1"/>
          <p:nvPr/>
        </p:nvSpPr>
        <p:spPr>
          <a:xfrm>
            <a:off x="5836538" y="3762329"/>
            <a:ext cx="396262" cy="246221"/>
          </a:xfrm>
          <a:prstGeom prst="rect">
            <a:avLst/>
          </a:prstGeom>
          <a:solidFill>
            <a:srgbClr val="00B0F0"/>
          </a:solidFill>
        </p:spPr>
        <p:txBody>
          <a:bodyPr wrap="none" rtlCol="0">
            <a:spAutoFit/>
          </a:bodyPr>
          <a:lstStyle/>
          <a:p>
            <a:r>
              <a:rPr lang="en-GB" sz="1000" dirty="0" smtClean="0">
                <a:solidFill>
                  <a:schemeClr val="bg1"/>
                </a:solidFill>
                <a:latin typeface="Constantia" pitchFamily="18" charset="0"/>
              </a:rPr>
              <a:t>2011</a:t>
            </a:r>
            <a:endParaRPr lang="en-GB" sz="1000" dirty="0">
              <a:solidFill>
                <a:schemeClr val="bg1"/>
              </a:solidFill>
              <a:latin typeface="Constantia" pitchFamily="18" charset="0"/>
            </a:endParaRPr>
          </a:p>
        </p:txBody>
      </p:sp>
      <p:sp>
        <p:nvSpPr>
          <p:cNvPr id="54" name="TextBox 53"/>
          <p:cNvSpPr txBox="1"/>
          <p:nvPr/>
        </p:nvSpPr>
        <p:spPr>
          <a:xfrm>
            <a:off x="6677786" y="3762329"/>
            <a:ext cx="418704" cy="246221"/>
          </a:xfrm>
          <a:prstGeom prst="rect">
            <a:avLst/>
          </a:prstGeom>
          <a:solidFill>
            <a:srgbClr val="00B0F0"/>
          </a:solidFill>
        </p:spPr>
        <p:txBody>
          <a:bodyPr wrap="none" rtlCol="0">
            <a:spAutoFit/>
          </a:bodyPr>
          <a:lstStyle/>
          <a:p>
            <a:r>
              <a:rPr lang="en-GB" sz="1000" dirty="0" smtClean="0">
                <a:solidFill>
                  <a:schemeClr val="bg1"/>
                </a:solidFill>
                <a:latin typeface="Constantia" pitchFamily="18" charset="0"/>
              </a:rPr>
              <a:t>2012</a:t>
            </a:r>
            <a:endParaRPr lang="en-GB" sz="1000" dirty="0">
              <a:solidFill>
                <a:schemeClr val="bg1"/>
              </a:solidFill>
              <a:latin typeface="Constantia" pitchFamily="18" charset="0"/>
            </a:endParaRPr>
          </a:p>
        </p:txBody>
      </p:sp>
      <p:pic>
        <p:nvPicPr>
          <p:cNvPr id="56" name="Picture 2" descr="http://drupal.org/files/images/rdf_w3c_icon.128.gif"/>
          <p:cNvPicPr>
            <a:picLocks noChangeAspect="1" noChangeArrowheads="1"/>
          </p:cNvPicPr>
          <p:nvPr/>
        </p:nvPicPr>
        <p:blipFill>
          <a:blip r:embed="rId2" cstate="print"/>
          <a:srcRect/>
          <a:stretch>
            <a:fillRect/>
          </a:stretch>
        </p:blipFill>
        <p:spPr bwMode="auto">
          <a:xfrm>
            <a:off x="467544" y="2902792"/>
            <a:ext cx="348427" cy="377953"/>
          </a:xfrm>
          <a:prstGeom prst="rect">
            <a:avLst/>
          </a:prstGeom>
          <a:noFill/>
        </p:spPr>
      </p:pic>
      <p:pic>
        <p:nvPicPr>
          <p:cNvPr id="57" name="Picture 2" descr="http://lab.linkeddata.deri.ie/2011/rdf-logos/png/sparql-128.png"/>
          <p:cNvPicPr>
            <a:picLocks noChangeAspect="1" noChangeArrowheads="1"/>
          </p:cNvPicPr>
          <p:nvPr/>
        </p:nvPicPr>
        <p:blipFill>
          <a:blip r:embed="rId3" cstate="print"/>
          <a:srcRect/>
          <a:stretch>
            <a:fillRect/>
          </a:stretch>
        </p:blipFill>
        <p:spPr bwMode="auto">
          <a:xfrm>
            <a:off x="2625232" y="2311164"/>
            <a:ext cx="494094" cy="494094"/>
          </a:xfrm>
          <a:prstGeom prst="rect">
            <a:avLst/>
          </a:prstGeom>
          <a:noFill/>
        </p:spPr>
      </p:pic>
      <p:pic>
        <p:nvPicPr>
          <p:cNvPr id="58" name="Picture 4" descr="http://scoreboard.lod2.eu/images/logo-lod2.png"/>
          <p:cNvPicPr>
            <a:picLocks noChangeAspect="1" noChangeArrowheads="1"/>
          </p:cNvPicPr>
          <p:nvPr/>
        </p:nvPicPr>
        <p:blipFill>
          <a:blip r:embed="rId4" cstate="print"/>
          <a:srcRect/>
          <a:stretch>
            <a:fillRect/>
          </a:stretch>
        </p:blipFill>
        <p:spPr bwMode="auto">
          <a:xfrm>
            <a:off x="5900663" y="1628800"/>
            <a:ext cx="685164" cy="421917"/>
          </a:xfrm>
          <a:prstGeom prst="rect">
            <a:avLst/>
          </a:prstGeom>
          <a:noFill/>
        </p:spPr>
      </p:pic>
      <p:pic>
        <p:nvPicPr>
          <p:cNvPr id="59" name="Picture 58" descr="ADMS_logo.png">
            <a:hlinkClick r:id="rId5"/>
          </p:cNvPr>
          <p:cNvPicPr>
            <a:picLocks noChangeAspect="1"/>
          </p:cNvPicPr>
          <p:nvPr/>
        </p:nvPicPr>
        <p:blipFill>
          <a:blip r:embed="rId6" cstate="print"/>
          <a:stretch>
            <a:fillRect/>
          </a:stretch>
        </p:blipFill>
        <p:spPr>
          <a:xfrm>
            <a:off x="7047538" y="1749066"/>
            <a:ext cx="341321" cy="341321"/>
          </a:xfrm>
          <a:prstGeom prst="rect">
            <a:avLst/>
          </a:prstGeom>
        </p:spPr>
      </p:pic>
      <p:pic>
        <p:nvPicPr>
          <p:cNvPr id="60" name="Picture 59" descr="core_vocabularies_logo.png">
            <a:hlinkClick r:id="rId7"/>
          </p:cNvPr>
          <p:cNvPicPr>
            <a:picLocks noChangeAspect="1"/>
          </p:cNvPicPr>
          <p:nvPr/>
        </p:nvPicPr>
        <p:blipFill>
          <a:blip r:embed="rId8" cstate="print"/>
          <a:stretch>
            <a:fillRect/>
          </a:stretch>
        </p:blipFill>
        <p:spPr>
          <a:xfrm>
            <a:off x="7444849" y="1749654"/>
            <a:ext cx="334154" cy="337124"/>
          </a:xfrm>
          <a:prstGeom prst="rect">
            <a:avLst/>
          </a:prstGeom>
        </p:spPr>
      </p:pic>
      <p:pic>
        <p:nvPicPr>
          <p:cNvPr id="61" name="Picture 3"/>
          <p:cNvPicPr>
            <a:picLocks noChangeAspect="1" noChangeArrowheads="1"/>
          </p:cNvPicPr>
          <p:nvPr/>
        </p:nvPicPr>
        <p:blipFill>
          <a:blip r:embed="rId9" cstate="print">
            <a:clrChange>
              <a:clrFrom>
                <a:srgbClr val="000000"/>
              </a:clrFrom>
              <a:clrTo>
                <a:srgbClr val="000000">
                  <a:alpha val="0"/>
                </a:srgbClr>
              </a:clrTo>
            </a:clrChange>
          </a:blip>
          <a:srcRect l="2479" t="89917" r="83822" b="-199"/>
          <a:stretch>
            <a:fillRect/>
          </a:stretch>
        </p:blipFill>
        <p:spPr bwMode="auto">
          <a:xfrm>
            <a:off x="5256313" y="1820917"/>
            <a:ext cx="513233" cy="247650"/>
          </a:xfrm>
          <a:prstGeom prst="rect">
            <a:avLst/>
          </a:prstGeom>
          <a:noFill/>
          <a:ln w="9525">
            <a:noFill/>
            <a:miter lim="800000"/>
            <a:headEnd/>
            <a:tailEnd/>
          </a:ln>
        </p:spPr>
      </p:pic>
      <p:sp>
        <p:nvSpPr>
          <p:cNvPr id="62" name="TextBox 61"/>
          <p:cNvSpPr txBox="1"/>
          <p:nvPr/>
        </p:nvSpPr>
        <p:spPr>
          <a:xfrm>
            <a:off x="4123562" y="3764258"/>
            <a:ext cx="455574" cy="246221"/>
          </a:xfrm>
          <a:prstGeom prst="rect">
            <a:avLst/>
          </a:prstGeom>
          <a:solidFill>
            <a:srgbClr val="00B0F0"/>
          </a:solidFill>
        </p:spPr>
        <p:txBody>
          <a:bodyPr wrap="none" rtlCol="0">
            <a:spAutoFit/>
          </a:bodyPr>
          <a:lstStyle/>
          <a:p>
            <a:r>
              <a:rPr lang="en-GB" sz="1000" dirty="0" smtClean="0">
                <a:solidFill>
                  <a:schemeClr val="bg1"/>
                </a:solidFill>
                <a:latin typeface="Constantia" pitchFamily="18" charset="0"/>
              </a:rPr>
              <a:t>2009</a:t>
            </a:r>
            <a:endParaRPr lang="en-GB" sz="1000" dirty="0">
              <a:solidFill>
                <a:schemeClr val="bg1"/>
              </a:solidFill>
              <a:latin typeface="Constantia" pitchFamily="18" charset="0"/>
            </a:endParaRPr>
          </a:p>
        </p:txBody>
      </p:sp>
      <p:cxnSp>
        <p:nvCxnSpPr>
          <p:cNvPr id="63" name="Straight Connector 62"/>
          <p:cNvCxnSpPr/>
          <p:nvPr/>
        </p:nvCxnSpPr>
        <p:spPr>
          <a:xfrm>
            <a:off x="4348497" y="4014194"/>
            <a:ext cx="0" cy="1596335"/>
          </a:xfrm>
          <a:prstGeom prst="line">
            <a:avLst/>
          </a:prstGeom>
          <a:ln>
            <a:solidFill>
              <a:schemeClr val="bg2">
                <a:lumMod val="1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4359276" y="4270412"/>
            <a:ext cx="1441048" cy="1169551"/>
          </a:xfrm>
          <a:prstGeom prst="rect">
            <a:avLst/>
          </a:prstGeom>
        </p:spPr>
        <p:txBody>
          <a:bodyPr wrap="square">
            <a:spAutoFit/>
          </a:bodyPr>
          <a:lstStyle/>
          <a:p>
            <a:r>
              <a:rPr lang="en-GB" sz="1000" dirty="0" smtClean="0">
                <a:solidFill>
                  <a:srgbClr val="000000"/>
                </a:solidFill>
                <a:latin typeface="Constantia" pitchFamily="18" charset="0"/>
              </a:rPr>
              <a:t>The UK Government released data.gov.uk. Pioneer  in linked government data they contributed to set the example world-wide. </a:t>
            </a:r>
          </a:p>
          <a:p>
            <a:endParaRPr lang="en-GB" sz="1000" dirty="0">
              <a:solidFill>
                <a:srgbClr val="000000"/>
              </a:solidFill>
              <a:latin typeface="Constantia" pitchFamily="18" charset="0"/>
            </a:endParaRPr>
          </a:p>
        </p:txBody>
      </p:sp>
      <p:pic>
        <p:nvPicPr>
          <p:cNvPr id="65" name="Picture 2" descr="http://labs.nationalarchives.gov.uk/wordpress/wp-content/uploads/2010/06/dataGov-banner.png"/>
          <p:cNvPicPr>
            <a:picLocks noChangeAspect="1" noChangeArrowheads="1"/>
          </p:cNvPicPr>
          <p:nvPr/>
        </p:nvPicPr>
        <p:blipFill>
          <a:blip r:embed="rId10" cstate="print"/>
          <a:srcRect/>
          <a:stretch>
            <a:fillRect/>
          </a:stretch>
        </p:blipFill>
        <p:spPr bwMode="auto">
          <a:xfrm>
            <a:off x="4450587" y="5306068"/>
            <a:ext cx="749300" cy="401411"/>
          </a:xfrm>
          <a:prstGeom prst="rect">
            <a:avLst/>
          </a:prstGeom>
          <a:noFill/>
        </p:spPr>
      </p:pic>
      <p:pic>
        <p:nvPicPr>
          <p:cNvPr id="66" name="Picture 2" descr="5-star steps by example"/>
          <p:cNvPicPr>
            <a:picLocks noChangeAspect="1" noChangeArrowheads="1"/>
          </p:cNvPicPr>
          <p:nvPr/>
        </p:nvPicPr>
        <p:blipFill>
          <a:blip r:embed="rId11" cstate="print"/>
          <a:srcRect/>
          <a:stretch>
            <a:fillRect/>
          </a:stretch>
        </p:blipFill>
        <p:spPr bwMode="auto">
          <a:xfrm>
            <a:off x="2161412" y="4630880"/>
            <a:ext cx="1285875" cy="79540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rrent situation image"/>
          <p:cNvPicPr>
            <a:picLocks noChangeAspect="1" noChangeArrowheads="1"/>
          </p:cNvPicPr>
          <p:nvPr/>
        </p:nvPicPr>
        <p:blipFill>
          <a:blip r:embed="rId2" cstate="print"/>
          <a:srcRect t="20359"/>
          <a:stretch>
            <a:fillRect/>
          </a:stretch>
        </p:blipFill>
        <p:spPr bwMode="auto">
          <a:xfrm>
            <a:off x="1115616" y="1700808"/>
            <a:ext cx="7776864" cy="4545230"/>
          </a:xfrm>
          <a:prstGeom prst="rect">
            <a:avLst/>
          </a:prstGeom>
          <a:noFill/>
        </p:spPr>
      </p:pic>
      <p:sp>
        <p:nvSpPr>
          <p:cNvPr id="2" name="Title 1"/>
          <p:cNvSpPr>
            <a:spLocks noGrp="1"/>
          </p:cNvSpPr>
          <p:nvPr>
            <p:ph type="title"/>
          </p:nvPr>
        </p:nvSpPr>
        <p:spPr/>
        <p:txBody>
          <a:bodyPr/>
          <a:lstStyle/>
          <a:p>
            <a:r>
              <a:rPr lang="en-GB" dirty="0" smtClean="0"/>
              <a:t>Linked data can help you publish structured data and integrate data from different sources</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34</a:t>
            </a:fld>
            <a:endParaRPr lang="en-GB" dirty="0"/>
          </a:p>
        </p:txBody>
      </p:sp>
      <p:sp>
        <p:nvSpPr>
          <p:cNvPr id="6" name="TextBox 5"/>
          <p:cNvSpPr txBox="1"/>
          <p:nvPr/>
        </p:nvSpPr>
        <p:spPr>
          <a:xfrm>
            <a:off x="539552" y="1772816"/>
            <a:ext cx="2304256" cy="914400"/>
          </a:xfrm>
          <a:prstGeom prst="rect">
            <a:avLst/>
          </a:prstGeom>
          <a:solidFill>
            <a:schemeClr val="bg1"/>
          </a:solidFill>
        </p:spPr>
        <p:txBody>
          <a:bodyPr vert="horz" wrap="square" lIns="0" tIns="0" rIns="0" bIns="0" rtlCol="0">
            <a:noAutofit/>
          </a:bodyPr>
          <a:lstStyle/>
          <a:p>
            <a:pPr indent="-274320">
              <a:spcAft>
                <a:spcPts val="900"/>
              </a:spcAft>
            </a:pPr>
            <a:r>
              <a:rPr lang="en-GB" sz="2000" dirty="0" smtClean="0">
                <a:latin typeface="Hand Of Sean" pitchFamily="2" charset="-128"/>
                <a:ea typeface="Hand Of Sean" pitchFamily="2" charset="-128"/>
              </a:rPr>
              <a:t>For example in Belgium, 6 organisations maintain isolated address registers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Linked data enables you to build a common integrated view of a real-world object</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35</a:t>
            </a:fld>
            <a:endParaRPr lang="en-GB" dirty="0"/>
          </a:p>
        </p:txBody>
      </p:sp>
      <p:grpSp>
        <p:nvGrpSpPr>
          <p:cNvPr id="9" name="Group 8"/>
          <p:cNvGrpSpPr/>
          <p:nvPr/>
        </p:nvGrpSpPr>
        <p:grpSpPr>
          <a:xfrm>
            <a:off x="870917" y="1628800"/>
            <a:ext cx="7229475" cy="4824983"/>
            <a:chOff x="755576" y="1412776"/>
            <a:chExt cx="7229475" cy="4824983"/>
          </a:xfrm>
        </p:grpSpPr>
        <p:pic>
          <p:nvPicPr>
            <p:cNvPr id="48130" name="Picture 2"/>
            <p:cNvPicPr>
              <a:picLocks noChangeAspect="1" noChangeArrowheads="1"/>
            </p:cNvPicPr>
            <p:nvPr/>
          </p:nvPicPr>
          <p:blipFill>
            <a:blip r:embed="rId2" cstate="print"/>
            <a:srcRect/>
            <a:stretch>
              <a:fillRect/>
            </a:stretch>
          </p:blipFill>
          <p:spPr bwMode="auto">
            <a:xfrm>
              <a:off x="755576" y="1484784"/>
              <a:ext cx="7229475" cy="4752975"/>
            </a:xfrm>
            <a:prstGeom prst="rect">
              <a:avLst/>
            </a:prstGeom>
            <a:noFill/>
            <a:ln w="9525">
              <a:noFill/>
              <a:miter lim="800000"/>
              <a:headEnd/>
              <a:tailEnd/>
            </a:ln>
          </p:spPr>
        </p:pic>
        <p:sp>
          <p:nvSpPr>
            <p:cNvPr id="7" name="Rectangle 6"/>
            <p:cNvSpPr/>
            <p:nvPr/>
          </p:nvSpPr>
          <p:spPr bwMode="ltGray">
            <a:xfrm>
              <a:off x="971600" y="1412776"/>
              <a:ext cx="936104" cy="50405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8" name="Rectangle 7"/>
            <p:cNvSpPr/>
            <p:nvPr/>
          </p:nvSpPr>
          <p:spPr bwMode="ltGray">
            <a:xfrm>
              <a:off x="2411760" y="1412776"/>
              <a:ext cx="5328592" cy="36004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grpSp>
      <p:sp>
        <p:nvSpPr>
          <p:cNvPr id="10" name="TextBox 9"/>
          <p:cNvSpPr txBox="1"/>
          <p:nvPr/>
        </p:nvSpPr>
        <p:spPr>
          <a:xfrm>
            <a:off x="539552" y="1916832"/>
            <a:ext cx="1224136" cy="914400"/>
          </a:xfrm>
          <a:prstGeom prst="rect">
            <a:avLst/>
          </a:prstGeom>
          <a:solidFill>
            <a:schemeClr val="bg1"/>
          </a:solidFill>
        </p:spPr>
        <p:txBody>
          <a:bodyPr vert="horz" wrap="square" lIns="0" tIns="0" rIns="0" bIns="0" rtlCol="0">
            <a:noAutofit/>
          </a:bodyPr>
          <a:lstStyle/>
          <a:p>
            <a:pPr indent="-274320">
              <a:spcAft>
                <a:spcPts val="900"/>
              </a:spcAft>
            </a:pPr>
            <a:r>
              <a:rPr lang="en-GB" sz="2000" dirty="0" smtClean="0">
                <a:latin typeface="Hand Of Sean" pitchFamily="2" charset="-128"/>
                <a:ea typeface="Hand Of Sean" pitchFamily="2" charset="-128"/>
              </a:rPr>
              <a:t>Building a common view on address data in Belgium</a:t>
            </a:r>
          </a:p>
        </p:txBody>
      </p:sp>
      <p:sp>
        <p:nvSpPr>
          <p:cNvPr id="11" name="Rectangle 10"/>
          <p:cNvSpPr/>
          <p:nvPr/>
        </p:nvSpPr>
        <p:spPr bwMode="ltGray">
          <a:xfrm>
            <a:off x="6012160" y="2060848"/>
            <a:ext cx="2592288" cy="100811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solidFill>
                  <a:schemeClr val="tx1"/>
                </a:solidFill>
                <a:hlinkClick r:id="rId3"/>
              </a:rPr>
              <a:t>https://joinup.ec.europa.eu/asset/core_location/document/core-location-pilot-interconnecting-belgian-address-data</a:t>
            </a:r>
          </a:p>
          <a:p>
            <a:r>
              <a:rPr lang="en-GB" sz="1100" dirty="0" smtClean="0">
                <a:solidFill>
                  <a:schemeClr val="tx1"/>
                </a:solidFill>
                <a:hlinkClick r:id="rId4"/>
              </a:rPr>
              <a:t>http://location.testproject.eu</a:t>
            </a:r>
            <a:r>
              <a:rPr lang="en-GB" sz="1100" dirty="0" smtClean="0">
                <a:solidFill>
                  <a:schemeClr val="tx1"/>
                </a:solidFill>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using linked data</a:t>
            </a:r>
            <a:endParaRPr lang="en-GB" dirty="0"/>
          </a:p>
        </p:txBody>
      </p:sp>
      <p:sp>
        <p:nvSpPr>
          <p:cNvPr id="11" name="Content Placeholder 10"/>
          <p:cNvSpPr>
            <a:spLocks noGrp="1"/>
          </p:cNvSpPr>
          <p:nvPr>
            <p:ph sz="quarter" idx="15"/>
          </p:nvPr>
        </p:nvSpPr>
        <p:spPr/>
        <p:txBody>
          <a:bodyPr/>
          <a:lstStyle/>
          <a:p>
            <a:pPr lvl="1">
              <a:buFont typeface="Arial" pitchFamily="34" charset="0"/>
              <a:buChar char="•"/>
            </a:pPr>
            <a:r>
              <a:rPr lang="en-GB" dirty="0" smtClean="0"/>
              <a:t>Allows for flexible integration of datasets from different sources, without needing the data to be moved. </a:t>
            </a:r>
          </a:p>
          <a:p>
            <a:pPr lvl="1">
              <a:buFont typeface="Arial" pitchFamily="34" charset="0"/>
              <a:buChar char="•"/>
            </a:pPr>
            <a:r>
              <a:rPr lang="en-GB" dirty="0" smtClean="0"/>
              <a:t>Fosters the reuse of information from reference/authoritative sources. </a:t>
            </a:r>
          </a:p>
          <a:p>
            <a:pPr lvl="1">
              <a:buFont typeface="Arial" pitchFamily="34" charset="0"/>
              <a:buChar char="•"/>
            </a:pPr>
            <a:r>
              <a:rPr lang="en-GB" dirty="0" smtClean="0"/>
              <a:t>Caters for assigning common identifiers in the form of HTTP URIs to things (e.g. people, products, business, locations...).</a:t>
            </a:r>
          </a:p>
          <a:p>
            <a:pPr lvl="1">
              <a:buFont typeface="Arial" pitchFamily="34" charset="0"/>
              <a:buChar char="•"/>
            </a:pPr>
            <a:r>
              <a:rPr lang="en-GB" dirty="0" smtClean="0"/>
              <a:t>Provides context to data – richer and more expressive data.</a:t>
            </a:r>
          </a:p>
          <a:p>
            <a:pPr marL="274320" lvl="2">
              <a:buFont typeface="Arial" pitchFamily="34" charset="0"/>
              <a:buChar char="•"/>
            </a:pPr>
            <a:r>
              <a:rPr lang="en-GB" dirty="0" smtClean="0"/>
              <a:t>The use of standard Web interfaces (such as HTTP and SPARQL) can simplify the use of data for machines. </a:t>
            </a:r>
          </a:p>
          <a:p>
            <a:pPr marL="274320" lvl="2">
              <a:buFont typeface="Arial" pitchFamily="34" charset="0"/>
              <a:buChar char="•"/>
            </a:pPr>
            <a:endParaRPr lang="en-GB"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36</a:t>
            </a:fld>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Considerations for publishing Linked Data</a:t>
            </a:r>
            <a:endParaRPr lang="en-GB" dirty="0"/>
          </a:p>
        </p:txBody>
      </p:sp>
      <p:sp>
        <p:nvSpPr>
          <p:cNvPr id="3" name="Content Placeholder 2"/>
          <p:cNvSpPr>
            <a:spLocks noGrp="1"/>
          </p:cNvSpPr>
          <p:nvPr>
            <p:ph sz="quarter" idx="15"/>
          </p:nvPr>
        </p:nvSpPr>
        <p:spPr/>
        <p:txBody>
          <a:bodyPr>
            <a:noAutofit/>
          </a:bodyPr>
          <a:lstStyle/>
          <a:p>
            <a:pPr lvl="1">
              <a:buFont typeface="Arial" pitchFamily="34" charset="0"/>
              <a:buChar char="•"/>
            </a:pPr>
            <a:r>
              <a:rPr lang="en-GB" sz="1600" dirty="0" smtClean="0"/>
              <a:t>Linked Data is high-quality data. Considerable data cleansing and curation is required.</a:t>
            </a:r>
          </a:p>
          <a:p>
            <a:pPr lvl="1"/>
            <a:r>
              <a:rPr lang="en-GB" sz="1600" dirty="0" smtClean="0"/>
              <a:t>Managing the data lifecycle is a challenging task. Mechanisms for handling updates and deletions in the data should be devised. </a:t>
            </a:r>
          </a:p>
          <a:p>
            <a:pPr lvl="1"/>
            <a:r>
              <a:rPr lang="en-GB" sz="1600" dirty="0" smtClean="0"/>
              <a:t>The tools and software supporting linked data solutions are still not at production level/quality.  </a:t>
            </a:r>
          </a:p>
          <a:p>
            <a:pPr lvl="1"/>
            <a:r>
              <a:rPr lang="en-GB" sz="1600" dirty="0" smtClean="0"/>
              <a:t>A central authority should take the responsibility of publishing and maintaining persistent HTTP URIs for data resources. Existing identifiers should be reused to the extent possible, especially the ones coming from reference data sources, such as company registers.</a:t>
            </a:r>
          </a:p>
          <a:p>
            <a:pPr lvl="1"/>
            <a:r>
              <a:rPr lang="en-GB" sz="1600" dirty="0" smtClean="0"/>
              <a:t>Data is currently available under different licences and in most cases no licence actually exists. This hampers data reuse and integration. Possible licensing options for data and description metadata should be explored. The use of open licence, e.g. a public domain licence – CC0, is recommended, particularly for the metadata.</a:t>
            </a:r>
          </a:p>
          <a:p>
            <a:pPr lvl="1"/>
            <a:r>
              <a:rPr lang="en-GB" sz="1600" dirty="0" smtClean="0"/>
              <a:t>Alternative business model for publishing linked data should be further explored. The costs and benefits of the different alternatives need to identified, before governments can decide on the adoption of the linked data technological paradigm. </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37</a:t>
            </a:fld>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Linked data initiatives in Europe</a:t>
            </a:r>
            <a:br>
              <a:rPr lang="en-GB" sz="7200" i="0" dirty="0" smtClean="0">
                <a:solidFill>
                  <a:schemeClr val="accent1"/>
                </a:solidFill>
                <a:latin typeface="Bradley Hand ITC" pitchFamily="66" charset="0"/>
              </a:rPr>
            </a:br>
            <a:r>
              <a:rPr lang="en-GB" b="0" dirty="0" smtClean="0"/>
              <a:t>Some examples on supra-national, national, regional and private initiatives in the area of linked (open) data across Europe.</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38</a:t>
            </a:fld>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Member State initiatives – some examples</a:t>
            </a:r>
            <a:endParaRPr lang="en-GB" dirty="0"/>
          </a:p>
        </p:txBody>
      </p:sp>
      <p:sp>
        <p:nvSpPr>
          <p:cNvPr id="5" name="Content Placeholder 4"/>
          <p:cNvSpPr>
            <a:spLocks noGrp="1"/>
          </p:cNvSpPr>
          <p:nvPr>
            <p:ph sz="quarter" idx="15"/>
          </p:nvPr>
        </p:nvSpPr>
        <p:spPr/>
        <p:txBody>
          <a:bodyPr/>
          <a:lstStyle/>
          <a:p>
            <a:r>
              <a:rPr lang="en-GB" sz="1600" b="1" i="1" dirty="0" smtClean="0"/>
              <a:t>DE – Bibliotheksverbund Bayern </a:t>
            </a:r>
          </a:p>
          <a:p>
            <a:r>
              <a:rPr lang="en-GB" sz="1600" dirty="0" smtClean="0"/>
              <a:t>Linked data from  180 academic libraries in Bavaria, Berlin and Brandenburg.</a:t>
            </a:r>
          </a:p>
          <a:p>
            <a:r>
              <a:rPr lang="en-GB" sz="1600" b="1" i="1" dirty="0" smtClean="0"/>
              <a:t>IT – Agenzia per l’Italia digitiale </a:t>
            </a:r>
          </a:p>
          <a:p>
            <a:r>
              <a:rPr lang="en-GB" sz="1600" dirty="0" smtClean="0"/>
              <a:t>Three datasets published as linked data: the Index of Public Administration, the SPC contracts for web services and conduction systems and the Classifications for the data in Public Administration.</a:t>
            </a:r>
          </a:p>
          <a:p>
            <a:r>
              <a:rPr lang="en-GB" sz="1600" b="1" i="1" dirty="0" smtClean="0"/>
              <a:t>NL – Building and address register</a:t>
            </a:r>
          </a:p>
          <a:p>
            <a:r>
              <a:rPr lang="en-GB" sz="1600" dirty="0" smtClean="0"/>
              <a:t>The Dutch Address and Buildings base register published as linked data. </a:t>
            </a:r>
          </a:p>
          <a:p>
            <a:r>
              <a:rPr lang="en-GB" sz="1600" b="1" i="1" dirty="0" smtClean="0"/>
              <a:t>UK – Ordnance Survey </a:t>
            </a:r>
          </a:p>
          <a:p>
            <a:r>
              <a:rPr lang="en-GB" sz="1600" dirty="0" smtClean="0"/>
              <a:t>Three OS Open Data products published as linked data: the 1:50 000 Scale Gazetteer, Code-Point Open and the administrative geography taken from Boundary Line.</a:t>
            </a:r>
          </a:p>
          <a:p>
            <a:r>
              <a:rPr lang="en-GB" sz="1600" b="1" i="1" dirty="0" smtClean="0"/>
              <a:t>UK – Companies House </a:t>
            </a:r>
          </a:p>
          <a:p>
            <a:r>
              <a:rPr lang="en-GB" sz="1600" dirty="0" smtClean="0"/>
              <a:t>Publishing basic company details as linked data using a simple URI for each company in their database.</a:t>
            </a:r>
          </a:p>
          <a:p>
            <a:endParaRPr lang="en-GB" sz="1600"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39</a:t>
            </a:fld>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a:t>
            </a:r>
            <a:endParaRPr lang="en-GB" dirty="0"/>
          </a:p>
        </p:txBody>
      </p:sp>
      <p:sp>
        <p:nvSpPr>
          <p:cNvPr id="3" name="Content Placeholder 2"/>
          <p:cNvSpPr>
            <a:spLocks noGrp="1"/>
          </p:cNvSpPr>
          <p:nvPr>
            <p:ph sz="quarter" idx="15"/>
          </p:nvPr>
        </p:nvSpPr>
        <p:spPr/>
        <p:txBody>
          <a:bodyPr/>
          <a:lstStyle/>
          <a:p>
            <a:r>
              <a:rPr lang="en-GB" dirty="0" smtClean="0"/>
              <a:t>This module contains ...</a:t>
            </a:r>
          </a:p>
          <a:p>
            <a:pPr>
              <a:buFont typeface="Arial" pitchFamily="34" charset="0"/>
              <a:buChar char="•"/>
            </a:pPr>
            <a:r>
              <a:rPr lang="en-GB" dirty="0" smtClean="0"/>
              <a:t>An introduction to the linked data principles;</a:t>
            </a:r>
          </a:p>
          <a:p>
            <a:pPr>
              <a:buFont typeface="Arial" pitchFamily="34" charset="0"/>
              <a:buChar char="•"/>
            </a:pPr>
            <a:r>
              <a:rPr lang="en-GB" dirty="0" smtClean="0"/>
              <a:t>An introduction to linked data technologies;</a:t>
            </a:r>
          </a:p>
          <a:p>
            <a:pPr>
              <a:buFont typeface="Arial" pitchFamily="34" charset="0"/>
              <a:buChar char="•"/>
            </a:pPr>
            <a:r>
              <a:rPr lang="en-GB" dirty="0" smtClean="0"/>
              <a:t>An outline of the 5-star scheme for publishing linked data;</a:t>
            </a:r>
          </a:p>
          <a:p>
            <a:pPr lvl="1">
              <a:buFont typeface="Arial" pitchFamily="34" charset="0"/>
              <a:buChar char="•"/>
            </a:pPr>
            <a:r>
              <a:rPr lang="en-GB" dirty="0" smtClean="0"/>
              <a:t>An example of how tabular data can be published as linked data using Open Refine;</a:t>
            </a:r>
          </a:p>
          <a:p>
            <a:pPr>
              <a:buFont typeface="Arial" pitchFamily="34" charset="0"/>
              <a:buChar char="•"/>
            </a:pPr>
            <a:r>
              <a:rPr lang="en-GB" dirty="0" smtClean="0"/>
              <a:t>The expected benefits of linked data for governments;</a:t>
            </a:r>
          </a:p>
          <a:p>
            <a:pPr>
              <a:buFont typeface="Arial" pitchFamily="34" charset="0"/>
              <a:buChar char="•"/>
            </a:pPr>
            <a:r>
              <a:rPr lang="en-GB" dirty="0" smtClean="0"/>
              <a:t>An overview of linked data initiatives in Europe.</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a:t>
            </a:fld>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ublicData.eu Logo">
            <a:hlinkClick r:id="rId2"/>
          </p:cNvPr>
          <p:cNvPicPr>
            <a:picLocks noChangeAspect="1" noChangeArrowheads="1"/>
          </p:cNvPicPr>
          <p:nvPr/>
        </p:nvPicPr>
        <p:blipFill>
          <a:blip r:embed="rId3" cstate="print"/>
          <a:srcRect/>
          <a:stretch>
            <a:fillRect/>
          </a:stretch>
        </p:blipFill>
        <p:spPr bwMode="auto">
          <a:xfrm>
            <a:off x="4139952" y="4653136"/>
            <a:ext cx="1905000" cy="476250"/>
          </a:xfrm>
          <a:prstGeom prst="rect">
            <a:avLst/>
          </a:prstGeom>
          <a:solidFill>
            <a:srgbClr val="2C4B88"/>
          </a:solidFill>
        </p:spPr>
      </p:pic>
      <p:sp>
        <p:nvSpPr>
          <p:cNvPr id="2" name="Title 1"/>
          <p:cNvSpPr>
            <a:spLocks noGrp="1"/>
          </p:cNvSpPr>
          <p:nvPr>
            <p:ph type="title"/>
          </p:nvPr>
        </p:nvSpPr>
        <p:spPr/>
        <p:txBody>
          <a:bodyPr/>
          <a:lstStyle/>
          <a:p>
            <a:r>
              <a:rPr lang="en-GB" dirty="0" smtClean="0"/>
              <a:t>Linked Government Data &amp; Metadata initiatives funded by the European Commission</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40</a:t>
            </a:fld>
            <a:endParaRPr lang="en-GB" dirty="0"/>
          </a:p>
        </p:txBody>
      </p:sp>
      <p:pic>
        <p:nvPicPr>
          <p:cNvPr id="6" name="Picture 5" descr="ADMS_logo.png">
            <a:hlinkClick r:id="rId4"/>
          </p:cNvPr>
          <p:cNvPicPr>
            <a:picLocks noChangeAspect="1"/>
          </p:cNvPicPr>
          <p:nvPr/>
        </p:nvPicPr>
        <p:blipFill>
          <a:blip r:embed="rId5" cstate="print"/>
          <a:stretch>
            <a:fillRect/>
          </a:stretch>
        </p:blipFill>
        <p:spPr>
          <a:xfrm>
            <a:off x="7236296" y="2348880"/>
            <a:ext cx="710934" cy="710934"/>
          </a:xfrm>
          <a:prstGeom prst="rect">
            <a:avLst/>
          </a:prstGeom>
        </p:spPr>
      </p:pic>
      <p:pic>
        <p:nvPicPr>
          <p:cNvPr id="7" name="Picture 6" descr="CorePerson_logo.png">
            <a:hlinkClick r:id="rId6"/>
          </p:cNvPr>
          <p:cNvPicPr>
            <a:picLocks noChangeAspect="1"/>
          </p:cNvPicPr>
          <p:nvPr/>
        </p:nvPicPr>
        <p:blipFill>
          <a:blip r:embed="rId7" cstate="print"/>
          <a:stretch>
            <a:fillRect/>
          </a:stretch>
        </p:blipFill>
        <p:spPr>
          <a:xfrm>
            <a:off x="5714873" y="1592455"/>
            <a:ext cx="710934" cy="714080"/>
          </a:xfrm>
          <a:prstGeom prst="rect">
            <a:avLst/>
          </a:prstGeom>
        </p:spPr>
      </p:pic>
      <p:pic>
        <p:nvPicPr>
          <p:cNvPr id="8" name="Picture 7" descr="CoreBusiness_logo.png">
            <a:hlinkClick r:id="rId8"/>
          </p:cNvPr>
          <p:cNvPicPr>
            <a:picLocks noChangeAspect="1"/>
          </p:cNvPicPr>
          <p:nvPr/>
        </p:nvPicPr>
        <p:blipFill>
          <a:blip r:embed="rId9" cstate="print"/>
          <a:stretch>
            <a:fillRect/>
          </a:stretch>
        </p:blipFill>
        <p:spPr>
          <a:xfrm>
            <a:off x="6478621" y="2348880"/>
            <a:ext cx="704519" cy="707635"/>
          </a:xfrm>
          <a:prstGeom prst="rect">
            <a:avLst/>
          </a:prstGeom>
        </p:spPr>
      </p:pic>
      <p:pic>
        <p:nvPicPr>
          <p:cNvPr id="9" name="Picture 8" descr="core_location_logo.png">
            <a:hlinkClick r:id="rId10"/>
          </p:cNvPr>
          <p:cNvPicPr>
            <a:picLocks noChangeAspect="1"/>
          </p:cNvPicPr>
          <p:nvPr/>
        </p:nvPicPr>
        <p:blipFill>
          <a:blip r:embed="rId11" cstate="print"/>
          <a:stretch>
            <a:fillRect/>
          </a:stretch>
        </p:blipFill>
        <p:spPr>
          <a:xfrm>
            <a:off x="6454470" y="1590838"/>
            <a:ext cx="713329" cy="713329"/>
          </a:xfrm>
          <a:prstGeom prst="rect">
            <a:avLst/>
          </a:prstGeom>
        </p:spPr>
      </p:pic>
      <p:pic>
        <p:nvPicPr>
          <p:cNvPr id="10" name="Picture 24">
            <a:hlinkClick r:id="rId12"/>
          </p:cNvPr>
          <p:cNvPicPr>
            <a:picLocks noChangeAspect="1" noChangeArrowheads="1"/>
          </p:cNvPicPr>
          <p:nvPr/>
        </p:nvPicPr>
        <p:blipFill>
          <a:blip r:embed="rId13" cstate="print"/>
          <a:srcRect l="16609" t="7760" r="17722" b="3632"/>
          <a:stretch>
            <a:fillRect/>
          </a:stretch>
        </p:blipFill>
        <p:spPr bwMode="auto">
          <a:xfrm>
            <a:off x="7956376" y="1588596"/>
            <a:ext cx="739298" cy="714188"/>
          </a:xfrm>
          <a:prstGeom prst="rect">
            <a:avLst/>
          </a:prstGeom>
          <a:noFill/>
          <a:ln w="9525">
            <a:noFill/>
            <a:miter lim="800000"/>
            <a:headEnd/>
            <a:tailEnd/>
          </a:ln>
          <a:effectLst/>
        </p:spPr>
      </p:pic>
      <p:pic>
        <p:nvPicPr>
          <p:cNvPr id="11" name="Picture 25">
            <a:hlinkClick r:id="rId14"/>
          </p:cNvPr>
          <p:cNvPicPr>
            <a:picLocks noChangeAspect="1" noChangeArrowheads="1"/>
          </p:cNvPicPr>
          <p:nvPr/>
        </p:nvPicPr>
        <p:blipFill>
          <a:blip r:embed="rId15" cstate="print"/>
          <a:srcRect l="8423" t="8099" r="9358"/>
          <a:stretch>
            <a:fillRect/>
          </a:stretch>
        </p:blipFill>
        <p:spPr bwMode="auto">
          <a:xfrm>
            <a:off x="5716177" y="2348153"/>
            <a:ext cx="714942" cy="726218"/>
          </a:xfrm>
          <a:prstGeom prst="rect">
            <a:avLst/>
          </a:prstGeom>
          <a:noFill/>
          <a:ln w="9525">
            <a:noFill/>
            <a:miter lim="800000"/>
            <a:headEnd/>
            <a:tailEnd/>
          </a:ln>
          <a:effectLst/>
        </p:spPr>
      </p:pic>
      <p:pic>
        <p:nvPicPr>
          <p:cNvPr id="12" name="Picture 2" descr="DCAT application profile for data portals in Europe logo"/>
          <p:cNvPicPr>
            <a:picLocks noChangeAspect="1" noChangeArrowheads="1"/>
          </p:cNvPicPr>
          <p:nvPr/>
        </p:nvPicPr>
        <p:blipFill>
          <a:blip r:embed="rId16" cstate="print"/>
          <a:srcRect/>
          <a:stretch>
            <a:fillRect/>
          </a:stretch>
        </p:blipFill>
        <p:spPr bwMode="auto">
          <a:xfrm>
            <a:off x="7215140" y="1587603"/>
            <a:ext cx="720080" cy="720081"/>
          </a:xfrm>
          <a:prstGeom prst="rect">
            <a:avLst/>
          </a:prstGeom>
          <a:noFill/>
        </p:spPr>
      </p:pic>
      <p:pic>
        <p:nvPicPr>
          <p:cNvPr id="13" name="Picture 2" descr="http://cdn.thenextweb.com/wp-content/blogs.dir/1/files/2012/12/Home-Open-Data-Portal-104030.png">
            <a:hlinkClick r:id="rId17"/>
          </p:cNvPr>
          <p:cNvPicPr>
            <a:picLocks noChangeAspect="1" noChangeArrowheads="1"/>
          </p:cNvPicPr>
          <p:nvPr/>
        </p:nvPicPr>
        <p:blipFill>
          <a:blip r:embed="rId18" cstate="print"/>
          <a:srcRect/>
          <a:stretch>
            <a:fillRect/>
          </a:stretch>
        </p:blipFill>
        <p:spPr bwMode="auto">
          <a:xfrm>
            <a:off x="5220072" y="3573016"/>
            <a:ext cx="3159626" cy="776288"/>
          </a:xfrm>
          <a:prstGeom prst="rect">
            <a:avLst/>
          </a:prstGeom>
          <a:noFill/>
        </p:spPr>
      </p:pic>
      <p:pic>
        <p:nvPicPr>
          <p:cNvPr id="1030" name="Picture 6" descr="Home">
            <a:hlinkClick r:id="rId19"/>
          </p:cNvPr>
          <p:cNvPicPr>
            <a:picLocks noChangeAspect="1" noChangeArrowheads="1"/>
          </p:cNvPicPr>
          <p:nvPr/>
        </p:nvPicPr>
        <p:blipFill>
          <a:blip r:embed="rId20" cstate="print"/>
          <a:srcRect/>
          <a:stretch>
            <a:fillRect/>
          </a:stretch>
        </p:blipFill>
        <p:spPr bwMode="auto">
          <a:xfrm>
            <a:off x="1403648" y="4221088"/>
            <a:ext cx="2096559" cy="720080"/>
          </a:xfrm>
          <a:prstGeom prst="rect">
            <a:avLst/>
          </a:prstGeom>
          <a:noFill/>
        </p:spPr>
      </p:pic>
      <p:pic>
        <p:nvPicPr>
          <p:cNvPr id="1032" name="Picture 8" descr="http://blog.semantic-web.at/wp-content/uploads/2010/09/lod2-logo.jpg">
            <a:hlinkClick r:id="rId21"/>
          </p:cNvPr>
          <p:cNvPicPr>
            <a:picLocks noChangeAspect="1" noChangeArrowheads="1"/>
          </p:cNvPicPr>
          <p:nvPr/>
        </p:nvPicPr>
        <p:blipFill>
          <a:blip r:embed="rId22" cstate="print"/>
          <a:srcRect/>
          <a:stretch>
            <a:fillRect/>
          </a:stretch>
        </p:blipFill>
        <p:spPr bwMode="auto">
          <a:xfrm>
            <a:off x="3347864" y="1484784"/>
            <a:ext cx="1877194" cy="1411651"/>
          </a:xfrm>
          <a:prstGeom prst="rect">
            <a:avLst/>
          </a:prstGeom>
          <a:noFill/>
        </p:spPr>
      </p:pic>
      <p:pic>
        <p:nvPicPr>
          <p:cNvPr id="1034" name="Picture 10" descr="http://gmes.gov.cz/sites/default/files/images/logoINSPIRE_trans.png">
            <a:hlinkClick r:id="rId23"/>
          </p:cNvPr>
          <p:cNvPicPr>
            <a:picLocks noChangeAspect="1" noChangeArrowheads="1"/>
          </p:cNvPicPr>
          <p:nvPr/>
        </p:nvPicPr>
        <p:blipFill>
          <a:blip r:embed="rId24" cstate="print"/>
          <a:srcRect/>
          <a:stretch>
            <a:fillRect/>
          </a:stretch>
        </p:blipFill>
        <p:spPr bwMode="auto">
          <a:xfrm>
            <a:off x="683568" y="4941168"/>
            <a:ext cx="1259632" cy="1231004"/>
          </a:xfrm>
          <a:prstGeom prst="rect">
            <a:avLst/>
          </a:prstGeom>
          <a:noFill/>
        </p:spPr>
      </p:pic>
      <p:pic>
        <p:nvPicPr>
          <p:cNvPr id="1036" name="Picture 12" descr="https://joinup.ec.europa.eu/sites/default/files/ckeditor_files/images/ODS%20logo%20blue(1).png">
            <a:hlinkClick r:id="rId25"/>
          </p:cNvPr>
          <p:cNvPicPr>
            <a:picLocks noChangeAspect="1" noChangeArrowheads="1"/>
          </p:cNvPicPr>
          <p:nvPr/>
        </p:nvPicPr>
        <p:blipFill>
          <a:blip r:embed="rId26" cstate="print"/>
          <a:srcRect/>
          <a:stretch>
            <a:fillRect/>
          </a:stretch>
        </p:blipFill>
        <p:spPr bwMode="auto">
          <a:xfrm>
            <a:off x="827584" y="2996951"/>
            <a:ext cx="1008112" cy="992135"/>
          </a:xfrm>
          <a:prstGeom prst="rect">
            <a:avLst/>
          </a:prstGeom>
          <a:noFill/>
        </p:spPr>
      </p:pic>
      <p:sp>
        <p:nvSpPr>
          <p:cNvPr id="22" name="TextBox 21"/>
          <p:cNvSpPr txBox="1"/>
          <p:nvPr/>
        </p:nvSpPr>
        <p:spPr>
          <a:xfrm>
            <a:off x="3473971" y="5505798"/>
            <a:ext cx="5184576" cy="792088"/>
          </a:xfrm>
          <a:prstGeom prst="rect">
            <a:avLst/>
          </a:prstGeom>
          <a:solidFill>
            <a:schemeClr val="bg1"/>
          </a:solidFill>
          <a:ln>
            <a:solidFill>
              <a:schemeClr val="tx1"/>
            </a:solidFill>
          </a:ln>
          <a:effectLst>
            <a:outerShdw blurRad="50800" dist="38100" dir="8100000" algn="tr" rotWithShape="0">
              <a:prstClr val="black">
                <a:alpha val="40000"/>
              </a:prstClr>
            </a:outerShdw>
          </a:effectLst>
        </p:spPr>
        <p:txBody>
          <a:bodyPr vert="horz" wrap="square" lIns="0" tIns="0" rIns="0" bIns="0" rtlCol="0">
            <a:noAutofit/>
          </a:bodyPr>
          <a:lstStyle/>
          <a:p>
            <a:pPr marL="87313" algn="just">
              <a:spcAft>
                <a:spcPts val="900"/>
              </a:spcAft>
            </a:pPr>
            <a:r>
              <a:rPr lang="en-GB" sz="1600" dirty="0" smtClean="0">
                <a:latin typeface="Georgia" pitchFamily="18" charset="0"/>
              </a:rPr>
              <a:t>Directive 2003/98/EC of the European Parliament and of the Council of 17 November 2003 on the reuse of public sector information </a:t>
            </a:r>
          </a:p>
        </p:txBody>
      </p:sp>
      <p:sp>
        <p:nvSpPr>
          <p:cNvPr id="23" name="TextBox 22"/>
          <p:cNvSpPr txBox="1"/>
          <p:nvPr/>
        </p:nvSpPr>
        <p:spPr>
          <a:xfrm rot="19909856">
            <a:off x="5235376" y="5547869"/>
            <a:ext cx="2109260" cy="594040"/>
          </a:xfrm>
          <a:prstGeom prst="rect">
            <a:avLst/>
          </a:prstGeom>
          <a:noFill/>
          <a:ln>
            <a:solidFill>
              <a:srgbClr val="FF0000"/>
            </a:solidFill>
            <a:prstDash val="sysDot"/>
          </a:ln>
        </p:spPr>
        <p:txBody>
          <a:bodyPr vert="horz" wrap="square" lIns="0" tIns="0" rIns="0" bIns="0" rtlCol="0" anchor="ctr" anchorCtr="0">
            <a:noAutofit/>
          </a:bodyPr>
          <a:lstStyle/>
          <a:p>
            <a:pPr indent="-274320" algn="ctr">
              <a:spcAft>
                <a:spcPts val="900"/>
              </a:spcAft>
            </a:pPr>
            <a:r>
              <a:rPr lang="en-GB" sz="3000" dirty="0" smtClean="0">
                <a:solidFill>
                  <a:srgbClr val="FF0000"/>
                </a:solidFill>
                <a:latin typeface="Stencil" pitchFamily="82" charset="0"/>
              </a:rPr>
              <a:t>REVISED</a:t>
            </a:r>
          </a:p>
        </p:txBody>
      </p:sp>
      <p:pic>
        <p:nvPicPr>
          <p:cNvPr id="14338" name="Picture 2" descr="Home"/>
          <p:cNvPicPr>
            <a:picLocks noChangeAspect="1" noChangeArrowheads="1"/>
          </p:cNvPicPr>
          <p:nvPr/>
        </p:nvPicPr>
        <p:blipFill>
          <a:blip r:embed="rId27" cstate="print"/>
          <a:srcRect/>
          <a:stretch>
            <a:fillRect/>
          </a:stretch>
        </p:blipFill>
        <p:spPr bwMode="auto">
          <a:xfrm>
            <a:off x="899592" y="2204864"/>
            <a:ext cx="1681229" cy="386684"/>
          </a:xfrm>
          <a:prstGeom prst="rect">
            <a:avLst/>
          </a:prstGeom>
          <a:noFill/>
        </p:spPr>
      </p:pic>
      <p:pic>
        <p:nvPicPr>
          <p:cNvPr id="11266" name="Picture 2" descr="https://joinup.ec.europa.eu/sites/default/files/ckeditor_files/images/SEMIC_Community_Logo.png">
            <a:hlinkClick r:id="rId28"/>
          </p:cNvPr>
          <p:cNvPicPr>
            <a:picLocks noChangeAspect="1" noChangeArrowheads="1"/>
          </p:cNvPicPr>
          <p:nvPr/>
        </p:nvPicPr>
        <p:blipFill>
          <a:blip r:embed="rId29" cstate="print"/>
          <a:srcRect/>
          <a:stretch>
            <a:fillRect/>
          </a:stretch>
        </p:blipFill>
        <p:spPr bwMode="auto">
          <a:xfrm>
            <a:off x="7924925" y="2276872"/>
            <a:ext cx="871694" cy="792088"/>
          </a:xfrm>
          <a:prstGeom prst="rect">
            <a:avLst/>
          </a:prstGeom>
          <a:noFill/>
        </p:spPr>
      </p:pic>
      <p:pic>
        <p:nvPicPr>
          <p:cNvPr id="12290" name="Picture 2" descr="http://www.maltastar.com/userfiles/tn/t_460x0_europeana_logo_en.png">
            <a:hlinkClick r:id="rId30"/>
          </p:cNvPr>
          <p:cNvPicPr>
            <a:picLocks noChangeAspect="1" noChangeArrowheads="1"/>
          </p:cNvPicPr>
          <p:nvPr/>
        </p:nvPicPr>
        <p:blipFill>
          <a:blip r:embed="rId31" cstate="print"/>
          <a:srcRect/>
          <a:stretch>
            <a:fillRect/>
          </a:stretch>
        </p:blipFill>
        <p:spPr bwMode="auto">
          <a:xfrm>
            <a:off x="2843808" y="3140968"/>
            <a:ext cx="1512168" cy="900727"/>
          </a:xfrm>
          <a:prstGeom prst="rect">
            <a:avLst/>
          </a:prstGeom>
          <a:noFill/>
        </p:spPr>
      </p:pic>
      <p:pic>
        <p:nvPicPr>
          <p:cNvPr id="12291" name="Picture 3">
            <a:hlinkClick r:id="rId32"/>
          </p:cNvPr>
          <p:cNvPicPr>
            <a:picLocks noChangeAspect="1" noChangeArrowheads="1"/>
          </p:cNvPicPr>
          <p:nvPr/>
        </p:nvPicPr>
        <p:blipFill>
          <a:blip r:embed="rId33" cstate="print"/>
          <a:srcRect/>
          <a:stretch>
            <a:fillRect/>
          </a:stretch>
        </p:blipFill>
        <p:spPr bwMode="auto">
          <a:xfrm>
            <a:off x="6588224" y="4581128"/>
            <a:ext cx="1800200" cy="4754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Linked Government Data Pilots of ISA</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41</a:t>
            </a:fld>
            <a:endParaRPr lang="en-GB" dirty="0"/>
          </a:p>
        </p:txBody>
      </p:sp>
      <p:sp>
        <p:nvSpPr>
          <p:cNvPr id="8" name="TextBox 7"/>
          <p:cNvSpPr txBox="1"/>
          <p:nvPr/>
        </p:nvSpPr>
        <p:spPr>
          <a:xfrm>
            <a:off x="971600" y="4149080"/>
            <a:ext cx="2448272" cy="216024"/>
          </a:xfrm>
          <a:prstGeom prst="rect">
            <a:avLst/>
          </a:prstGeom>
          <a:solidFill>
            <a:schemeClr val="bg1"/>
          </a:solidFill>
        </p:spPr>
        <p:txBody>
          <a:bodyPr vert="horz" wrap="square" lIns="0" tIns="0" rIns="0" bIns="0" rtlCol="0">
            <a:noAutofit/>
          </a:bodyPr>
          <a:lstStyle/>
          <a:p>
            <a:pPr indent="-274320">
              <a:spcAft>
                <a:spcPts val="900"/>
              </a:spcAft>
            </a:pPr>
            <a:r>
              <a:rPr lang="en-GB" sz="1200" dirty="0" smtClean="0">
                <a:hlinkClick r:id="rId2"/>
              </a:rPr>
              <a:t>http://health.testproject.eu/PPP/</a:t>
            </a:r>
            <a:endParaRPr lang="en-GB" sz="1200" dirty="0" smtClean="0"/>
          </a:p>
        </p:txBody>
      </p:sp>
      <p:sp>
        <p:nvSpPr>
          <p:cNvPr id="10" name="TextBox 9"/>
          <p:cNvSpPr txBox="1"/>
          <p:nvPr/>
        </p:nvSpPr>
        <p:spPr>
          <a:xfrm>
            <a:off x="5652120" y="4168130"/>
            <a:ext cx="2448272" cy="216024"/>
          </a:xfrm>
          <a:prstGeom prst="rect">
            <a:avLst/>
          </a:prstGeom>
          <a:solidFill>
            <a:schemeClr val="bg1"/>
          </a:solidFill>
        </p:spPr>
        <p:txBody>
          <a:bodyPr vert="horz" wrap="square" lIns="0" tIns="0" rIns="0" bIns="0" rtlCol="0">
            <a:noAutofit/>
          </a:bodyPr>
          <a:lstStyle/>
          <a:p>
            <a:pPr indent="-274320">
              <a:spcAft>
                <a:spcPts val="900"/>
              </a:spcAft>
            </a:pPr>
            <a:r>
              <a:rPr lang="en-GB" sz="1200" dirty="0" smtClean="0">
                <a:hlinkClick r:id="rId3"/>
              </a:rPr>
              <a:t>http://maritime.testproject.eu/CISE/</a:t>
            </a:r>
            <a:endParaRPr lang="en-GB" sz="1200" dirty="0" smtClean="0"/>
          </a:p>
        </p:txBody>
      </p:sp>
      <p:pic>
        <p:nvPicPr>
          <p:cNvPr id="10241" name="Picture 1"/>
          <p:cNvPicPr>
            <a:picLocks noChangeAspect="1" noChangeArrowheads="1"/>
          </p:cNvPicPr>
          <p:nvPr/>
        </p:nvPicPr>
        <p:blipFill>
          <a:blip r:embed="rId4" cstate="print"/>
          <a:srcRect/>
          <a:stretch>
            <a:fillRect/>
          </a:stretch>
        </p:blipFill>
        <p:spPr bwMode="auto">
          <a:xfrm>
            <a:off x="539552" y="1268760"/>
            <a:ext cx="3484310" cy="2808312"/>
          </a:xfrm>
          <a:prstGeom prst="rect">
            <a:avLst/>
          </a:prstGeom>
          <a:ln>
            <a:noFill/>
          </a:ln>
          <a:effectLst>
            <a:outerShdw blurRad="292100" dist="139700" dir="2700000" algn="tl" rotWithShape="0">
              <a:srgbClr val="333333">
                <a:alpha val="65000"/>
              </a:srgbClr>
            </a:outerShdw>
          </a:effectLst>
        </p:spPr>
      </p:pic>
      <p:pic>
        <p:nvPicPr>
          <p:cNvPr id="10242" name="Picture 2"/>
          <p:cNvPicPr>
            <a:picLocks noChangeAspect="1" noChangeArrowheads="1"/>
          </p:cNvPicPr>
          <p:nvPr/>
        </p:nvPicPr>
        <p:blipFill>
          <a:blip r:embed="rId5" cstate="print"/>
          <a:srcRect/>
          <a:stretch>
            <a:fillRect/>
          </a:stretch>
        </p:blipFill>
        <p:spPr bwMode="auto">
          <a:xfrm>
            <a:off x="5220072" y="1268760"/>
            <a:ext cx="3024336" cy="2877998"/>
          </a:xfrm>
          <a:prstGeom prst="rect">
            <a:avLst/>
          </a:prstGeom>
          <a:ln>
            <a:noFill/>
          </a:ln>
          <a:effectLst>
            <a:outerShdw blurRad="292100" dist="139700" dir="2700000" algn="tl" rotWithShape="0">
              <a:srgbClr val="333333">
                <a:alpha val="65000"/>
              </a:srgbClr>
            </a:outerShdw>
          </a:effectLst>
        </p:spPr>
      </p:pic>
      <p:pic>
        <p:nvPicPr>
          <p:cNvPr id="10243" name="Picture 3"/>
          <p:cNvPicPr>
            <a:picLocks noChangeAspect="1" noChangeArrowheads="1"/>
          </p:cNvPicPr>
          <p:nvPr/>
        </p:nvPicPr>
        <p:blipFill>
          <a:blip r:embed="rId6" cstate="print"/>
          <a:srcRect/>
          <a:stretch>
            <a:fillRect/>
          </a:stretch>
        </p:blipFill>
        <p:spPr bwMode="auto">
          <a:xfrm>
            <a:off x="3419872" y="3861048"/>
            <a:ext cx="3096344" cy="2820556"/>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436096" y="6453336"/>
            <a:ext cx="2160240" cy="216024"/>
          </a:xfrm>
          <a:prstGeom prst="rect">
            <a:avLst/>
          </a:prstGeom>
          <a:solidFill>
            <a:schemeClr val="bg1"/>
          </a:solidFill>
        </p:spPr>
        <p:txBody>
          <a:bodyPr vert="horz" wrap="square" lIns="0" tIns="0" rIns="0" bIns="0" rtlCol="0">
            <a:noAutofit/>
          </a:bodyPr>
          <a:lstStyle/>
          <a:p>
            <a:pPr indent="-274320">
              <a:spcAft>
                <a:spcPts val="900"/>
              </a:spcAft>
            </a:pPr>
            <a:r>
              <a:rPr lang="en-GB" sz="1200" dirty="0" smtClean="0">
                <a:hlinkClick r:id="rId7"/>
              </a:rPr>
              <a:t>http://cpsv.testproject.eu/CPSV/</a:t>
            </a:r>
            <a:endParaRPr lang="en-GB" sz="1200" dirty="0" smtClean="0">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Non-governmental applications</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42</a:t>
            </a:fld>
            <a:endParaRPr lang="en-GB" dirty="0"/>
          </a:p>
        </p:txBody>
      </p:sp>
      <p:pic>
        <p:nvPicPr>
          <p:cNvPr id="5" name="Picture 2"/>
          <p:cNvPicPr>
            <a:picLocks noChangeAspect="1" noChangeArrowheads="1"/>
          </p:cNvPicPr>
          <p:nvPr/>
        </p:nvPicPr>
        <p:blipFill>
          <a:blip r:embed="rId2" cstate="print"/>
          <a:srcRect/>
          <a:stretch>
            <a:fillRect/>
          </a:stretch>
        </p:blipFill>
        <p:spPr bwMode="auto">
          <a:xfrm>
            <a:off x="611560" y="1268760"/>
            <a:ext cx="3319392" cy="2592288"/>
          </a:xfrm>
          <a:prstGeom prst="rect">
            <a:avLst/>
          </a:prstGeom>
          <a:ln>
            <a:noFill/>
          </a:ln>
          <a:effectLst>
            <a:outerShdw blurRad="292100" dist="139700" dir="2700000" algn="tl" rotWithShape="0">
              <a:srgbClr val="333333">
                <a:alpha val="65000"/>
              </a:srgbClr>
            </a:outerShdw>
          </a:effectLst>
        </p:spPr>
      </p:pic>
      <p:pic>
        <p:nvPicPr>
          <p:cNvPr id="6" name="Picture 3"/>
          <p:cNvPicPr>
            <a:picLocks noChangeAspect="1" noChangeArrowheads="1"/>
          </p:cNvPicPr>
          <p:nvPr/>
        </p:nvPicPr>
        <p:blipFill>
          <a:blip r:embed="rId3" cstate="print"/>
          <a:srcRect/>
          <a:stretch>
            <a:fillRect/>
          </a:stretch>
        </p:blipFill>
        <p:spPr bwMode="auto">
          <a:xfrm>
            <a:off x="3851920" y="1268760"/>
            <a:ext cx="4867834" cy="2855019"/>
          </a:xfrm>
          <a:prstGeom prst="rect">
            <a:avLst/>
          </a:prstGeom>
          <a:ln>
            <a:noFill/>
          </a:ln>
          <a:effectLst>
            <a:outerShdw blurRad="292100" dist="139700" dir="2700000" algn="tl" rotWithShape="0">
              <a:srgbClr val="333333">
                <a:alpha val="65000"/>
              </a:srgbClr>
            </a:outerShdw>
          </a:effectLst>
        </p:spPr>
      </p:pic>
      <p:pic>
        <p:nvPicPr>
          <p:cNvPr id="8" name="Picture 6"/>
          <p:cNvPicPr>
            <a:picLocks noChangeAspect="1" noChangeArrowheads="1"/>
          </p:cNvPicPr>
          <p:nvPr/>
        </p:nvPicPr>
        <p:blipFill>
          <a:blip r:embed="rId4" cstate="print"/>
          <a:srcRect/>
          <a:stretch>
            <a:fillRect/>
          </a:stretch>
        </p:blipFill>
        <p:spPr bwMode="auto">
          <a:xfrm>
            <a:off x="3851920" y="3501008"/>
            <a:ext cx="4680520" cy="2960416"/>
          </a:xfrm>
          <a:prstGeom prst="rect">
            <a:avLst/>
          </a:prstGeom>
          <a:ln>
            <a:noFill/>
          </a:ln>
          <a:effectLst>
            <a:outerShdw blurRad="292100" dist="139700" dir="2700000" algn="tl" rotWithShape="0">
              <a:srgbClr val="333333">
                <a:alpha val="65000"/>
              </a:srgbClr>
            </a:outerShdw>
          </a:effectLst>
        </p:spPr>
      </p:pic>
      <p:pic>
        <p:nvPicPr>
          <p:cNvPr id="9217" name="Picture 1"/>
          <p:cNvPicPr>
            <a:picLocks noChangeAspect="1" noChangeArrowheads="1"/>
          </p:cNvPicPr>
          <p:nvPr/>
        </p:nvPicPr>
        <p:blipFill>
          <a:blip r:embed="rId5" cstate="print"/>
          <a:srcRect/>
          <a:stretch>
            <a:fillRect/>
          </a:stretch>
        </p:blipFill>
        <p:spPr bwMode="auto">
          <a:xfrm>
            <a:off x="683568" y="3717032"/>
            <a:ext cx="3253773" cy="268495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sz="quarter" idx="15"/>
          </p:nvPr>
        </p:nvSpPr>
        <p:spPr/>
        <p:txBody>
          <a:bodyPr/>
          <a:lstStyle/>
          <a:p>
            <a:pPr lvl="1">
              <a:buFont typeface="Arial" pitchFamily="34" charset="0"/>
              <a:buChar char="•"/>
            </a:pPr>
            <a:r>
              <a:rPr lang="en-GB" dirty="0" smtClean="0"/>
              <a:t>Linked data is a set of design principles for sharing machine-readable data on the Web.</a:t>
            </a:r>
          </a:p>
          <a:p>
            <a:pPr>
              <a:buFont typeface="Arial" pitchFamily="34" charset="0"/>
              <a:buChar char="•"/>
            </a:pPr>
            <a:r>
              <a:rPr lang="en-GB" dirty="0" smtClean="0"/>
              <a:t>Linked data and open data are not the same.</a:t>
            </a:r>
          </a:p>
          <a:p>
            <a:pPr>
              <a:buFont typeface="Arial" pitchFamily="34" charset="0"/>
              <a:buChar char="•"/>
            </a:pPr>
            <a:r>
              <a:rPr lang="en-GB" dirty="0" smtClean="0"/>
              <a:t>URIs, RDF and SPARQL form the foundational layer for Linked data.</a:t>
            </a:r>
          </a:p>
          <a:p>
            <a:pPr>
              <a:buFont typeface="Arial" pitchFamily="34" charset="0"/>
              <a:buChar char="•"/>
            </a:pPr>
            <a:r>
              <a:rPr lang="en-GB" dirty="0" smtClean="0"/>
              <a:t>Linked data offers a number of advantages for:</a:t>
            </a:r>
          </a:p>
          <a:p>
            <a:pPr lvl="2">
              <a:buFont typeface="Courier New" pitchFamily="49" charset="0"/>
              <a:buChar char="o"/>
            </a:pPr>
            <a:r>
              <a:rPr lang="en-GB" dirty="0" smtClean="0"/>
              <a:t>Data integration with small impact on legacy systems;</a:t>
            </a:r>
          </a:p>
          <a:p>
            <a:pPr lvl="2">
              <a:buFont typeface="Courier New" pitchFamily="49" charset="0"/>
              <a:buChar char="o"/>
            </a:pPr>
            <a:r>
              <a:rPr lang="en-GB" dirty="0" smtClean="0"/>
              <a:t>Enables for semantic interoperability;</a:t>
            </a:r>
          </a:p>
          <a:p>
            <a:pPr lvl="2">
              <a:buFont typeface="Courier New" pitchFamily="49" charset="0"/>
              <a:buChar char="o"/>
            </a:pPr>
            <a:r>
              <a:rPr lang="en-GB" dirty="0" smtClean="0"/>
              <a:t>Enables creativity and innovation through context and knowledge-creation.</a:t>
            </a:r>
          </a:p>
          <a:p>
            <a:pPr lvl="2">
              <a:buFont typeface="Courier New" pitchFamily="49" charset="0"/>
              <a:buChar char="o"/>
            </a:pPr>
            <a:endParaRPr lang="en-GB"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43</a:t>
            </a:fld>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questions</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44</a:t>
            </a:fld>
            <a:endParaRPr lang="en-GB"/>
          </a:p>
        </p:txBody>
      </p:sp>
      <p:sp>
        <p:nvSpPr>
          <p:cNvPr id="6" name="Content Placeholder 2"/>
          <p:cNvSpPr>
            <a:spLocks noGrp="1"/>
          </p:cNvSpPr>
          <p:nvPr>
            <p:ph sz="quarter" idx="15"/>
          </p:nvPr>
        </p:nvSpPr>
        <p:spPr>
          <a:xfrm>
            <a:off x="1547664" y="1556792"/>
            <a:ext cx="7062936" cy="4419600"/>
          </a:xfrm>
        </p:spPr>
        <p:txBody>
          <a:bodyPr/>
          <a:lstStyle/>
          <a:p>
            <a:pPr marL="0" lvl="1" indent="0">
              <a:buClr>
                <a:srgbClr val="000000"/>
              </a:buClr>
              <a:buNone/>
            </a:pPr>
            <a:r>
              <a:rPr lang="en-GB" dirty="0">
                <a:solidFill>
                  <a:srgbClr val="000000"/>
                </a:solidFill>
              </a:rPr>
              <a:t>Is there supply and demand for (Linked) Open Government Data in your country</a:t>
            </a:r>
            <a:r>
              <a:rPr lang="en-GB" dirty="0" smtClean="0">
                <a:solidFill>
                  <a:srgbClr val="000000"/>
                </a:solidFill>
              </a:rPr>
              <a:t>?</a:t>
            </a:r>
            <a:endParaRPr lang="en-GB" dirty="0">
              <a:solidFill>
                <a:srgbClr val="000000"/>
              </a:solidFill>
            </a:endParaRPr>
          </a:p>
          <a:p>
            <a:pPr marL="0" lvl="1" indent="0">
              <a:buClr>
                <a:srgbClr val="000000"/>
              </a:buClr>
              <a:buNone/>
            </a:pPr>
            <a:endParaRPr lang="en-GB" dirty="0">
              <a:solidFill>
                <a:srgbClr val="000000"/>
              </a:solidFill>
            </a:endParaRPr>
          </a:p>
          <a:p>
            <a:pPr marL="0" lvl="1" indent="0">
              <a:buClr>
                <a:srgbClr val="000000"/>
              </a:buClr>
              <a:buNone/>
            </a:pPr>
            <a:endParaRPr lang="en-GB" dirty="0">
              <a:solidFill>
                <a:srgbClr val="000000"/>
              </a:solidFill>
            </a:endParaRPr>
          </a:p>
          <a:p>
            <a:pPr marL="0" lvl="1" indent="0">
              <a:buClr>
                <a:srgbClr val="000000"/>
              </a:buClr>
              <a:buNone/>
            </a:pPr>
            <a:r>
              <a:rPr lang="en-GB" dirty="0">
                <a:solidFill>
                  <a:srgbClr val="000000"/>
                </a:solidFill>
              </a:rPr>
              <a:t>What are, in your opinion, the expected benefits and pitfalls of Linked Data?</a:t>
            </a:r>
          </a:p>
          <a:p>
            <a:pPr marL="0" lvl="1" indent="0">
              <a:buClr>
                <a:srgbClr val="000000"/>
              </a:buClr>
              <a:buNone/>
            </a:pPr>
            <a:endParaRPr lang="en-GB" dirty="0">
              <a:solidFill>
                <a:srgbClr val="000000"/>
              </a:solidFill>
            </a:endParaRPr>
          </a:p>
          <a:p>
            <a:pPr marL="0" lvl="1" indent="0">
              <a:buClr>
                <a:srgbClr val="000000"/>
              </a:buClr>
              <a:buNone/>
            </a:pPr>
            <a:endParaRPr lang="en-GB" dirty="0">
              <a:solidFill>
                <a:srgbClr val="000000"/>
              </a:solidFill>
            </a:endParaRPr>
          </a:p>
          <a:p>
            <a:pPr marL="0" lvl="1" indent="0">
              <a:buClr>
                <a:srgbClr val="000000"/>
              </a:buClr>
              <a:buNone/>
            </a:pPr>
            <a:r>
              <a:rPr lang="en-GB" dirty="0">
                <a:solidFill>
                  <a:srgbClr val="000000"/>
                </a:solidFill>
              </a:rPr>
              <a:t> </a:t>
            </a:r>
            <a:r>
              <a:rPr lang="en-GB" dirty="0"/>
              <a:t>Are there any Linked (Open) Data initiatives in your country? If so, how many stars would you give them?</a:t>
            </a:r>
          </a:p>
        </p:txBody>
      </p:sp>
      <p:pic>
        <p:nvPicPr>
          <p:cNvPr id="7" name="Picture 2" descr="C:\Users\loutasn\Downloads\1377268100_tal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556" y="1412776"/>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2198" y="2194093"/>
            <a:ext cx="1277888" cy="184666"/>
          </a:xfrm>
          <a:prstGeom prst="rect">
            <a:avLst/>
          </a:prstGeom>
        </p:spPr>
        <p:txBody>
          <a:bodyPr wrap="square">
            <a:spAutoFit/>
          </a:bodyPr>
          <a:lstStyle/>
          <a:p>
            <a:r>
              <a:rPr lang="en-GB" sz="600" dirty="0"/>
              <a:t> http://www.visualpharm.com</a:t>
            </a:r>
          </a:p>
        </p:txBody>
      </p:sp>
      <p:pic>
        <p:nvPicPr>
          <p:cNvPr id="9" name="Picture 2" descr="C:\Users\loutasn\Downloads\1377268100_tal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878" y="2996952"/>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520" y="3778269"/>
            <a:ext cx="1277888" cy="184666"/>
          </a:xfrm>
          <a:prstGeom prst="rect">
            <a:avLst/>
          </a:prstGeom>
        </p:spPr>
        <p:txBody>
          <a:bodyPr wrap="square">
            <a:spAutoFit/>
          </a:bodyPr>
          <a:lstStyle/>
          <a:p>
            <a:r>
              <a:rPr lang="en-GB" sz="600" dirty="0"/>
              <a:t> http://www.visualpharm.com</a:t>
            </a:r>
          </a:p>
        </p:txBody>
      </p:sp>
      <p:pic>
        <p:nvPicPr>
          <p:cNvPr id="11" name="Picture 2" descr="C:\Users\loutasn\Downloads\1377268100_tal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878" y="4581128"/>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1520" y="5362445"/>
            <a:ext cx="1277888" cy="184666"/>
          </a:xfrm>
          <a:prstGeom prst="rect">
            <a:avLst/>
          </a:prstGeom>
        </p:spPr>
        <p:txBody>
          <a:bodyPr wrap="square">
            <a:spAutoFit/>
          </a:bodyPr>
          <a:lstStyle/>
          <a:p>
            <a:r>
              <a:rPr lang="en-GB" sz="600" dirty="0"/>
              <a:t> http://www.visualpharm.com</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Thank you!</a:t>
            </a:r>
            <a:br>
              <a:rPr lang="en-GB" sz="7200" i="0" dirty="0" smtClean="0">
                <a:solidFill>
                  <a:schemeClr val="accent1"/>
                </a:solidFill>
                <a:latin typeface="Bradley Hand ITC" pitchFamily="66" charset="0"/>
              </a:rPr>
            </a:br>
            <a:r>
              <a:rPr lang="en-GB" sz="4800" i="0" dirty="0" smtClean="0">
                <a:solidFill>
                  <a:schemeClr val="accent1"/>
                </a:solidFill>
                <a:latin typeface="Bradley Hand ITC" pitchFamily="66" charset="0"/>
              </a:rPr>
              <a:t>...and now YOUR questions?</a:t>
            </a:r>
            <a:endParaRPr lang="en-GB" b="0" dirty="0" smtClean="0"/>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45</a:t>
            </a:fld>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References</a:t>
            </a:r>
            <a:endParaRPr lang="en-GB" noProof="0" dirty="0"/>
          </a:p>
        </p:txBody>
      </p:sp>
      <p:sp>
        <p:nvSpPr>
          <p:cNvPr id="5" name="Content Placeholder 4"/>
          <p:cNvSpPr>
            <a:spLocks noGrp="1"/>
          </p:cNvSpPr>
          <p:nvPr>
            <p:ph sz="quarter" idx="14"/>
          </p:nvPr>
        </p:nvSpPr>
        <p:spPr>
          <a:xfrm>
            <a:off x="533400" y="1752601"/>
            <a:ext cx="3962400" cy="4628727"/>
          </a:xfrm>
        </p:spPr>
        <p:txBody>
          <a:bodyPr/>
          <a:lstStyle/>
          <a:p>
            <a:r>
              <a:rPr lang="en-GB" sz="700" dirty="0" smtClean="0"/>
              <a:t>Slide 6:</a:t>
            </a:r>
          </a:p>
          <a:p>
            <a:pPr lvl="1">
              <a:buFont typeface="Arial" pitchFamily="34" charset="0"/>
              <a:buChar char="•"/>
            </a:pPr>
            <a:r>
              <a:rPr lang="en-GB" sz="700" dirty="0" smtClean="0"/>
              <a:t>EUCLID. Course 1: Introduction and Application Scenarios. </a:t>
            </a:r>
            <a:r>
              <a:rPr lang="en-GB" sz="700" dirty="0" smtClean="0">
                <a:hlinkClick r:id="rId3"/>
              </a:rPr>
              <a:t>http://www.euclid-project.eu/modules/course1</a:t>
            </a:r>
            <a:r>
              <a:rPr lang="en-GB" sz="700" dirty="0" smtClean="0"/>
              <a:t>	</a:t>
            </a:r>
          </a:p>
          <a:p>
            <a:pPr lvl="1">
              <a:buFont typeface="Arial" pitchFamily="34" charset="0"/>
              <a:buChar char="•"/>
            </a:pPr>
            <a:r>
              <a:rPr lang="en-GB" sz="700" dirty="0" smtClean="0"/>
              <a:t>Linking Open Data cloud diagram, by Richard </a:t>
            </a:r>
            <a:r>
              <a:rPr lang="en-GB" sz="700" dirty="0" err="1" smtClean="0"/>
              <a:t>Cyganiak</a:t>
            </a:r>
            <a:r>
              <a:rPr lang="en-GB" sz="700" dirty="0" smtClean="0"/>
              <a:t> and </a:t>
            </a:r>
            <a:r>
              <a:rPr lang="en-GB" sz="700" dirty="0" err="1" smtClean="0"/>
              <a:t>Anja</a:t>
            </a:r>
            <a:r>
              <a:rPr lang="en-GB" sz="700" dirty="0" smtClean="0"/>
              <a:t> </a:t>
            </a:r>
            <a:r>
              <a:rPr lang="en-GB" sz="700" dirty="0" err="1" smtClean="0"/>
              <a:t>Jentzsch</a:t>
            </a:r>
            <a:r>
              <a:rPr lang="en-GB" sz="700" dirty="0" smtClean="0"/>
              <a:t>. </a:t>
            </a:r>
            <a:r>
              <a:rPr lang="en-GB" sz="700" dirty="0" smtClean="0">
                <a:hlinkClick r:id="rId4"/>
              </a:rPr>
              <a:t>http://lod-cloud.net/</a:t>
            </a:r>
            <a:endParaRPr lang="en-GB" sz="700" dirty="0" smtClean="0"/>
          </a:p>
          <a:p>
            <a:r>
              <a:rPr lang="en-GB" sz="700" dirty="0" smtClean="0"/>
              <a:t>Slides 8:</a:t>
            </a:r>
          </a:p>
          <a:p>
            <a:pPr lvl="1">
              <a:buFont typeface="Arial" pitchFamily="34" charset="0"/>
              <a:buChar char="•"/>
            </a:pPr>
            <a:r>
              <a:rPr lang="en-GB" sz="700" dirty="0" smtClean="0"/>
              <a:t>ISA Programme. Case study on how Linked Data is transforming eGovernment. </a:t>
            </a:r>
            <a:r>
              <a:rPr lang="en-GB" sz="700" dirty="0" smtClean="0">
                <a:hlinkClick r:id="rId5"/>
              </a:rPr>
              <a:t>https://joinup.ec.europa.eu/community/semic/document/case-study-how-linked-data-transforming-egovernment</a:t>
            </a:r>
            <a:endParaRPr lang="en-GB" sz="700" dirty="0" smtClean="0"/>
          </a:p>
          <a:p>
            <a:pPr lvl="1">
              <a:buFont typeface="Arial" pitchFamily="34" charset="0"/>
              <a:buChar char="•"/>
            </a:pPr>
            <a:r>
              <a:rPr lang="en-GB" sz="700" dirty="0" smtClean="0"/>
              <a:t>Tim Berners-Lee. Linked Data. </a:t>
            </a:r>
            <a:r>
              <a:rPr lang="en-GB" sz="700" dirty="0" smtClean="0">
                <a:hlinkClick r:id="rId6"/>
              </a:rPr>
              <a:t>http://www.w3.org/DesignIssues/LinkedData.html</a:t>
            </a:r>
            <a:endParaRPr lang="en-GB" sz="700" dirty="0" smtClean="0"/>
          </a:p>
          <a:p>
            <a:r>
              <a:rPr lang="en-GB" sz="700" dirty="0" smtClean="0"/>
              <a:t>Slide 9:</a:t>
            </a:r>
          </a:p>
          <a:p>
            <a:pPr>
              <a:buFont typeface="Arial" pitchFamily="34" charset="0"/>
              <a:buChar char="•"/>
            </a:pPr>
            <a:r>
              <a:rPr lang="en-GB" sz="700" dirty="0" smtClean="0">
                <a:hlinkClick r:id="rId7"/>
              </a:rPr>
              <a:t>http://sig.ma/search?q=european+commission</a:t>
            </a:r>
            <a:endParaRPr lang="en-GB" sz="700" dirty="0" smtClean="0"/>
          </a:p>
          <a:p>
            <a:r>
              <a:rPr lang="en-GB" sz="700" dirty="0" smtClean="0"/>
              <a:t>Slide 10:</a:t>
            </a:r>
          </a:p>
          <a:p>
            <a:pPr lvl="1">
              <a:buFont typeface="Arial" pitchFamily="34" charset="0"/>
              <a:buChar char="•"/>
            </a:pPr>
            <a:r>
              <a:rPr lang="en-GB" sz="700" dirty="0" smtClean="0"/>
              <a:t>The Open Knowledge Foundation. Open Data – An Introduction. </a:t>
            </a:r>
            <a:r>
              <a:rPr lang="en-GB" sz="700" dirty="0" smtClean="0">
                <a:hlinkClick r:id="rId8"/>
              </a:rPr>
              <a:t>http://okfn.org/opendata/</a:t>
            </a:r>
            <a:endParaRPr lang="en-GB" sz="700" dirty="0" smtClean="0"/>
          </a:p>
          <a:p>
            <a:r>
              <a:rPr lang="en-GB" sz="700" dirty="0" smtClean="0"/>
              <a:t>Slide 12:</a:t>
            </a:r>
          </a:p>
          <a:p>
            <a:pPr lvl="1">
              <a:buFont typeface="Arial" pitchFamily="34" charset="0"/>
              <a:buChar char="•"/>
            </a:pPr>
            <a:r>
              <a:rPr lang="en-GB" sz="700" dirty="0" smtClean="0"/>
              <a:t>ISA Programme. D7.1.3 - Study on persistent URIs, with identification of best practices and recommendations on the topic for the MSs and the EC. </a:t>
            </a:r>
            <a:r>
              <a:rPr lang="en-GB" sz="700" dirty="0" smtClean="0">
                <a:hlinkClick r:id="rId9"/>
              </a:rPr>
              <a:t>https://joinup.ec.europa.eu/sites/default/files/D7.1.3%20-%20Study%20on%20persistent%20URIs.pdf</a:t>
            </a:r>
            <a:endParaRPr lang="en-GB" sz="700" dirty="0" smtClean="0"/>
          </a:p>
          <a:p>
            <a:pPr lvl="1">
              <a:buFont typeface="Arial" pitchFamily="34" charset="0"/>
              <a:buChar char="•"/>
            </a:pPr>
            <a:r>
              <a:rPr lang="en-GB" sz="700" dirty="0" smtClean="0"/>
              <a:t>UK Gov. Designing URI sets of the UK public sector, </a:t>
            </a:r>
            <a:r>
              <a:rPr lang="en-GB" sz="700" dirty="0" smtClean="0">
                <a:hlinkClick r:id="rId10"/>
              </a:rPr>
              <a:t>https://www.gov.uk/government/publications/designing-uri-sets-for-the-uk-public-sector</a:t>
            </a:r>
            <a:endParaRPr lang="en-GB" sz="700" dirty="0" smtClean="0"/>
          </a:p>
          <a:p>
            <a:r>
              <a:rPr lang="en-GB" sz="700" dirty="0" smtClean="0"/>
              <a:t>Slides 15-25:</a:t>
            </a:r>
          </a:p>
          <a:p>
            <a:pPr>
              <a:buFont typeface="Arial" pitchFamily="34" charset="0"/>
              <a:buChar char="•"/>
            </a:pPr>
            <a:r>
              <a:rPr lang="en-GB" sz="700" dirty="0" smtClean="0"/>
              <a:t>5 ★ Open Data. </a:t>
            </a:r>
            <a:r>
              <a:rPr lang="en-GB" sz="700" dirty="0" smtClean="0">
                <a:hlinkClick r:id="rId11"/>
              </a:rPr>
              <a:t>http://5stardata.info/</a:t>
            </a:r>
            <a:endParaRPr lang="en-GB" sz="700" dirty="0" smtClean="0"/>
          </a:p>
          <a:p>
            <a:r>
              <a:rPr lang="en-GB" sz="700" dirty="0" smtClean="0"/>
              <a:t>Slide 16:</a:t>
            </a:r>
          </a:p>
          <a:p>
            <a:pPr lvl="1">
              <a:buFont typeface="Arial" pitchFamily="34" charset="0"/>
              <a:buChar char="•"/>
            </a:pPr>
            <a:r>
              <a:rPr lang="en-GB" sz="700" dirty="0" smtClean="0"/>
              <a:t>Data.gov.uk. UK Defence Statistics Factsheet. </a:t>
            </a:r>
            <a:r>
              <a:rPr lang="en-GB" sz="700" dirty="0" smtClean="0">
                <a:hlinkClick r:id="rId12"/>
              </a:rPr>
              <a:t>http://data.gov.uk/dataset/uk_defence_statistics_factsheet</a:t>
            </a:r>
            <a:endParaRPr lang="en-GB" sz="700" dirty="0" smtClean="0"/>
          </a:p>
          <a:p>
            <a:pPr lvl="1">
              <a:buFont typeface="Arial" pitchFamily="34" charset="0"/>
              <a:buChar char="•"/>
            </a:pPr>
            <a:endParaRPr lang="en-GB" sz="700" dirty="0" smtClean="0"/>
          </a:p>
          <a:p>
            <a:pPr>
              <a:buFont typeface="Arial" pitchFamily="34" charset="0"/>
              <a:buChar char="•"/>
            </a:pPr>
            <a:endParaRPr lang="en-GB" sz="700" dirty="0" smtClean="0"/>
          </a:p>
        </p:txBody>
      </p:sp>
      <p:sp>
        <p:nvSpPr>
          <p:cNvPr id="6" name="Content Placeholder 5"/>
          <p:cNvSpPr>
            <a:spLocks noGrp="1"/>
          </p:cNvSpPr>
          <p:nvPr>
            <p:ph sz="quarter" idx="15"/>
          </p:nvPr>
        </p:nvSpPr>
        <p:spPr/>
        <p:txBody>
          <a:bodyPr/>
          <a:lstStyle/>
          <a:p>
            <a:r>
              <a:rPr lang="en-GB" sz="700" dirty="0" smtClean="0"/>
              <a:t>Slide 18:</a:t>
            </a:r>
          </a:p>
          <a:p>
            <a:pPr>
              <a:buFont typeface="Arial" pitchFamily="34" charset="0"/>
              <a:buChar char="•"/>
            </a:pPr>
            <a:r>
              <a:rPr lang="en-GB" sz="700" dirty="0" smtClean="0"/>
              <a:t>Data.gov.uk. Housing stock. </a:t>
            </a:r>
            <a:r>
              <a:rPr lang="en-GB" sz="700" dirty="0" smtClean="0">
                <a:hlinkClick r:id="rId13"/>
              </a:rPr>
              <a:t>http://data.gov.uk/dataset/uk-housing-stock</a:t>
            </a:r>
            <a:endParaRPr lang="en-GB" sz="700" dirty="0" smtClean="0"/>
          </a:p>
          <a:p>
            <a:r>
              <a:rPr lang="en-GB" sz="700" dirty="0" smtClean="0"/>
              <a:t>Slide 20:</a:t>
            </a:r>
          </a:p>
          <a:p>
            <a:pPr lvl="1">
              <a:buFont typeface="Arial" pitchFamily="34" charset="0"/>
              <a:buChar char="•"/>
            </a:pPr>
            <a:r>
              <a:rPr lang="en-GB" sz="700" dirty="0" smtClean="0"/>
              <a:t>Data.gov.uk. Road Safety Data. </a:t>
            </a:r>
            <a:r>
              <a:rPr lang="en-GB" sz="700" dirty="0" smtClean="0">
                <a:hlinkClick r:id="rId14"/>
              </a:rPr>
              <a:t>http://data.gov.uk/dataset/road-accidents-safety-data</a:t>
            </a:r>
            <a:endParaRPr lang="en-GB" sz="700" dirty="0" smtClean="0"/>
          </a:p>
          <a:p>
            <a:r>
              <a:rPr lang="en-GB" sz="700" dirty="0" smtClean="0"/>
              <a:t>Slide 22&amp;24: </a:t>
            </a:r>
          </a:p>
          <a:p>
            <a:pPr lvl="1">
              <a:buFont typeface="Arial" pitchFamily="34" charset="0"/>
              <a:buChar char="•"/>
            </a:pPr>
            <a:r>
              <a:rPr lang="en-GB" sz="700" dirty="0" smtClean="0"/>
              <a:t>ISA Organization Ontology pilot - Linking public sector's organisational data, </a:t>
            </a:r>
            <a:r>
              <a:rPr lang="en-GB" sz="700" dirty="0" smtClean="0">
                <a:hlinkClick r:id="rId15"/>
              </a:rPr>
              <a:t>https://joinup.ec.europa.eu/asset/core_business/document/organization-ontology-pilot-linking-public-sectors-organisational-data</a:t>
            </a:r>
            <a:endParaRPr lang="en-GB" sz="700" dirty="0" smtClean="0"/>
          </a:p>
          <a:p>
            <a:pPr lvl="1">
              <a:buNone/>
            </a:pPr>
            <a:r>
              <a:rPr lang="en-GB" sz="700" dirty="0" smtClean="0"/>
              <a:t>	</a:t>
            </a:r>
            <a:r>
              <a:rPr lang="en-GB" sz="700" dirty="0" smtClean="0">
                <a:hlinkClick r:id="rId16"/>
              </a:rPr>
              <a:t> http://org.testproject.eu/MAREG/</a:t>
            </a:r>
            <a:endParaRPr lang="en-GB" sz="700" dirty="0" smtClean="0"/>
          </a:p>
          <a:p>
            <a:r>
              <a:rPr lang="en-GB" sz="700" dirty="0" smtClean="0"/>
              <a:t>Slide 34 &amp; 35: </a:t>
            </a:r>
          </a:p>
          <a:p>
            <a:pPr lvl="1">
              <a:buFont typeface="Arial" pitchFamily="34" charset="0"/>
              <a:buChar char="•"/>
            </a:pPr>
            <a:r>
              <a:rPr lang="en-GB" sz="700" dirty="0" smtClean="0"/>
              <a:t> ISA Programme. Core Location Pilot - Interconnecting Belgian Address Data. </a:t>
            </a:r>
            <a:r>
              <a:rPr lang="en-GB" sz="700" dirty="0" smtClean="0">
                <a:hlinkClick r:id="rId17"/>
              </a:rPr>
              <a:t>https://joinup.ec.europa.eu/asset/core_location/document/core-location-pilot-interconnecting-belgian-address-data</a:t>
            </a:r>
            <a:endParaRPr lang="en-GB" sz="700" dirty="0" smtClean="0"/>
          </a:p>
          <a:p>
            <a:r>
              <a:rPr lang="en-GB" sz="700" dirty="0" smtClean="0"/>
              <a:t>Slides 27-31:</a:t>
            </a:r>
          </a:p>
          <a:p>
            <a:pPr>
              <a:buFont typeface="Arial" pitchFamily="34" charset="0"/>
              <a:buChar char="•"/>
            </a:pPr>
            <a:r>
              <a:rPr lang="en-GB" sz="700" dirty="0" smtClean="0"/>
              <a:t>Open Refine: </a:t>
            </a:r>
            <a:r>
              <a:rPr lang="en-GB" sz="700" dirty="0" smtClean="0">
                <a:hlinkClick r:id="rId18"/>
              </a:rPr>
              <a:t>https://github.com/OpenRefine</a:t>
            </a:r>
            <a:endParaRPr lang="en-GB" sz="700" dirty="0" smtClean="0">
              <a:hlinkClick r:id="rId19"/>
            </a:endParaRPr>
          </a:p>
          <a:p>
            <a:pPr>
              <a:buFont typeface="Arial" pitchFamily="34" charset="0"/>
              <a:buChar char="•"/>
            </a:pPr>
            <a:r>
              <a:rPr lang="en-GB" sz="700" dirty="0" smtClean="0"/>
              <a:t>RDF Extension: </a:t>
            </a:r>
            <a:r>
              <a:rPr lang="en-GB" sz="700" dirty="0" smtClean="0">
                <a:hlinkClick r:id="rId19"/>
              </a:rPr>
              <a:t>http://refine.deri.ie/</a:t>
            </a:r>
            <a:endParaRPr lang="en-GB" sz="700" dirty="0" smtClean="0"/>
          </a:p>
          <a:p>
            <a:pPr lvl="1">
              <a:buFont typeface="Arial" pitchFamily="34" charset="0"/>
              <a:buChar char="•"/>
            </a:pPr>
            <a:r>
              <a:rPr lang="en-GB" sz="700" dirty="0" smtClean="0"/>
              <a:t>ISA Programme, Linking data about applications and decisions for authorisation of PPP, </a:t>
            </a:r>
            <a:r>
              <a:rPr lang="en-GB" sz="700" dirty="0" smtClean="0">
                <a:hlinkClick r:id="rId20"/>
              </a:rPr>
              <a:t>http://joinup.ec.europa.eu/asset/core_business/document/linking-data-about-applications-and-decisions-authorisation-ppp</a:t>
            </a:r>
            <a:endParaRPr lang="en-GB" sz="700" dirty="0" smtClean="0"/>
          </a:p>
          <a:p>
            <a:r>
              <a:rPr lang="en-GB" sz="700" dirty="0" smtClean="0"/>
              <a:t>Slide 39:</a:t>
            </a:r>
          </a:p>
          <a:p>
            <a:pPr>
              <a:buFont typeface="Arial" pitchFamily="34" charset="0"/>
              <a:buChar char="•"/>
            </a:pPr>
            <a:r>
              <a:rPr lang="en-GB" sz="700" dirty="0" smtClean="0"/>
              <a:t>Bibliotheksverbund Bayern,  </a:t>
            </a:r>
            <a:r>
              <a:rPr lang="en-GB" sz="700" dirty="0" smtClean="0">
                <a:hlinkClick r:id="rId21"/>
              </a:rPr>
              <a:t>http://lod.b3kat.de/doc</a:t>
            </a:r>
            <a:endParaRPr lang="en-GB" sz="700" dirty="0" smtClean="0"/>
          </a:p>
          <a:p>
            <a:pPr>
              <a:buFont typeface="Arial" pitchFamily="34" charset="0"/>
              <a:buChar char="•"/>
            </a:pPr>
            <a:r>
              <a:rPr lang="en-GB" sz="700" dirty="0" smtClean="0"/>
              <a:t>Agenzia per l’Italia </a:t>
            </a:r>
            <a:r>
              <a:rPr lang="en-GB" sz="700" dirty="0" err="1" smtClean="0"/>
              <a:t>Digitale</a:t>
            </a:r>
            <a:r>
              <a:rPr lang="en-GB" sz="700" dirty="0" smtClean="0"/>
              <a:t>,</a:t>
            </a:r>
            <a:r>
              <a:rPr lang="en-GB" sz="700" dirty="0" smtClean="0">
                <a:hlinkClick r:id="rId22"/>
              </a:rPr>
              <a:t> http://spcdata.digitpa.gov.it/data.html</a:t>
            </a:r>
            <a:endParaRPr lang="en-GB" sz="700" dirty="0" smtClean="0"/>
          </a:p>
          <a:p>
            <a:pPr>
              <a:buFont typeface="Arial" pitchFamily="34" charset="0"/>
              <a:buChar char="•"/>
            </a:pPr>
            <a:r>
              <a:rPr lang="en-GB" sz="700" dirty="0" smtClean="0"/>
              <a:t>NL – Building and address register, </a:t>
            </a:r>
            <a:r>
              <a:rPr lang="en-GB" sz="700" dirty="0" smtClean="0">
                <a:hlinkClick r:id="rId23"/>
              </a:rPr>
              <a:t>http://lod.Geodan.nl</a:t>
            </a:r>
            <a:r>
              <a:rPr lang="en-GB" sz="700" b="1" i="1" dirty="0" smtClean="0"/>
              <a:t> </a:t>
            </a:r>
            <a:endParaRPr lang="en-GB" sz="700" dirty="0" smtClean="0"/>
          </a:p>
          <a:p>
            <a:pPr>
              <a:buFont typeface="Arial" pitchFamily="34" charset="0"/>
              <a:buChar char="•"/>
            </a:pPr>
            <a:r>
              <a:rPr lang="en-GB" sz="700" dirty="0" smtClean="0"/>
              <a:t>UK Ordnance Survey,</a:t>
            </a:r>
            <a:r>
              <a:rPr lang="en-GB" sz="700" dirty="0" smtClean="0">
                <a:hlinkClick r:id="rId24"/>
              </a:rPr>
              <a:t> http://data.ordnancesurvey.co.uk/</a:t>
            </a:r>
            <a:endParaRPr lang="en-GB" sz="700" dirty="0" smtClean="0"/>
          </a:p>
          <a:p>
            <a:pPr>
              <a:buFont typeface="Arial" pitchFamily="34" charset="0"/>
              <a:buChar char="•"/>
            </a:pPr>
            <a:r>
              <a:rPr lang="en-GB" sz="700" dirty="0" smtClean="0"/>
              <a:t>UK Companies House,</a:t>
            </a:r>
            <a:r>
              <a:rPr lang="en-GB" sz="700" b="1" i="1" dirty="0" smtClean="0"/>
              <a:t> </a:t>
            </a:r>
            <a:r>
              <a:rPr lang="en-GB" sz="800" dirty="0" smtClean="0">
                <a:hlinkClick r:id="rId25"/>
              </a:rPr>
              <a:t>http://companieshouse.gov.uk/</a:t>
            </a:r>
            <a:endParaRPr lang="en-GB" sz="700" b="1" i="1" dirty="0" smtClean="0"/>
          </a:p>
          <a:p>
            <a:endParaRPr lang="en-GB" sz="700" dirty="0" smtClean="0"/>
          </a:p>
          <a:p>
            <a:pPr>
              <a:buFont typeface="Arial" pitchFamily="34" charset="0"/>
              <a:buChar char="•"/>
            </a:pPr>
            <a:endParaRPr lang="en-GB" sz="70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46</a:t>
            </a:fld>
            <a:endParaRPr lang="en-GB"/>
          </a:p>
        </p:txBody>
      </p:sp>
    </p:spTree>
    <p:extLst>
      <p:ext uri="{BB962C8B-B14F-4D97-AF65-F5344CB8AC3E}">
        <p14:creationId xmlns:p14="http://schemas.microsoft.com/office/powerpoint/2010/main" val="9041272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reading</a:t>
            </a:r>
            <a:endParaRPr lang="en-GB" dirty="0"/>
          </a:p>
        </p:txBody>
      </p:sp>
      <p:sp>
        <p:nvSpPr>
          <p:cNvPr id="5" name="Content Placeholder 4"/>
          <p:cNvSpPr>
            <a:spLocks noGrp="1"/>
          </p:cNvSpPr>
          <p:nvPr>
            <p:ph sz="quarter" idx="15"/>
          </p:nvPr>
        </p:nvSpPr>
        <p:spPr>
          <a:xfrm>
            <a:off x="1475656" y="1752600"/>
            <a:ext cx="7134944" cy="4419600"/>
          </a:xfrm>
        </p:spPr>
        <p:txBody>
          <a:bodyPr/>
          <a:lstStyle/>
          <a:p>
            <a:r>
              <a:rPr lang="en-GB" sz="1800" dirty="0" smtClean="0"/>
              <a:t>Linked Open Data: The Essentials. </a:t>
            </a:r>
            <a:r>
              <a:rPr lang="en-GB" sz="1800" dirty="0" err="1" smtClean="0"/>
              <a:t>Florian</a:t>
            </a:r>
            <a:r>
              <a:rPr lang="en-GB" sz="1800" dirty="0" smtClean="0"/>
              <a:t> Bauer, Martin </a:t>
            </a:r>
            <a:r>
              <a:rPr lang="en-GB" sz="1800" dirty="0" err="1" smtClean="0"/>
              <a:t>Kaltenböck</a:t>
            </a:r>
            <a:r>
              <a:rPr lang="en-GB" sz="1800" dirty="0" smtClean="0"/>
              <a:t>. </a:t>
            </a:r>
          </a:p>
          <a:p>
            <a:r>
              <a:rPr lang="en-GB" sz="1800" dirty="0" smtClean="0">
                <a:hlinkClick r:id="rId2"/>
              </a:rPr>
              <a:t>http://www.semantic-web.at/LOD-TheEssentials.pdf</a:t>
            </a:r>
            <a:endParaRPr lang="en-GB" sz="1800" dirty="0" smtClean="0"/>
          </a:p>
          <a:p>
            <a:endParaRPr lang="en-GB" sz="1800" dirty="0" smtClean="0"/>
          </a:p>
          <a:p>
            <a:r>
              <a:rPr lang="en-GB" sz="1800" dirty="0" smtClean="0"/>
              <a:t>Linked Data: Evolving the Web into a Global Data Space. Tom Heath and Christian </a:t>
            </a:r>
            <a:r>
              <a:rPr lang="en-GB" sz="1800" dirty="0" err="1" smtClean="0"/>
              <a:t>Bizer</a:t>
            </a:r>
            <a:r>
              <a:rPr lang="en-GB" sz="1800" dirty="0" smtClean="0"/>
              <a:t>.</a:t>
            </a:r>
          </a:p>
          <a:p>
            <a:r>
              <a:rPr lang="en-GB" sz="1800" dirty="0" smtClean="0">
                <a:hlinkClick r:id="rId3"/>
              </a:rPr>
              <a:t>http://linkeddatabook.com/editions/1.0/</a:t>
            </a:r>
            <a:endParaRPr lang="en-GB" sz="1800" dirty="0" smtClean="0"/>
          </a:p>
          <a:p>
            <a:r>
              <a:rPr lang="en-GB" sz="1800" dirty="0" smtClean="0"/>
              <a:t/>
            </a:r>
            <a:br>
              <a:rPr lang="en-GB" sz="1800" dirty="0" smtClean="0"/>
            </a:br>
            <a:r>
              <a:rPr lang="en-GB" sz="1800" dirty="0" smtClean="0"/>
              <a:t>Linked Open Government Data. Li Ding Qualcomm, </a:t>
            </a:r>
            <a:r>
              <a:rPr lang="en-GB" sz="1800" dirty="0" err="1" smtClean="0"/>
              <a:t>Vassilios</a:t>
            </a:r>
            <a:r>
              <a:rPr lang="en-GB" sz="1800" dirty="0" smtClean="0"/>
              <a:t> </a:t>
            </a:r>
            <a:r>
              <a:rPr lang="en-GB" sz="1800" dirty="0" err="1" smtClean="0"/>
              <a:t>Peristeras</a:t>
            </a:r>
            <a:r>
              <a:rPr lang="en-GB" sz="1800" dirty="0" smtClean="0"/>
              <a:t> and Michael </a:t>
            </a:r>
            <a:r>
              <a:rPr lang="en-GB" sz="1800" dirty="0" err="1" smtClean="0"/>
              <a:t>Hausenblas</a:t>
            </a:r>
            <a:r>
              <a:rPr lang="en-GB" sz="1800" dirty="0" smtClean="0"/>
              <a:t>.</a:t>
            </a:r>
          </a:p>
          <a:p>
            <a:r>
              <a:rPr lang="en-GB" sz="1800" dirty="0" smtClean="0">
                <a:hlinkClick r:id="rId4"/>
              </a:rPr>
              <a:t>http://ieeexplore.ieee.org/stamp/stamp.jsp?tp=&amp;arnumber=6237454</a:t>
            </a:r>
            <a:endParaRPr lang="en-GB" sz="1800" dirty="0" smtClean="0"/>
          </a:p>
          <a:p>
            <a:endParaRPr lang="en-GB" sz="1800" dirty="0" smtClean="0"/>
          </a:p>
          <a:p>
            <a:r>
              <a:rPr lang="en-GB" sz="1800" dirty="0" smtClean="0"/>
              <a:t>EUCLID - Course 1: Introduction and Application Scenarios</a:t>
            </a:r>
          </a:p>
          <a:p>
            <a:r>
              <a:rPr lang="en-GB" sz="1800" dirty="0" smtClean="0"/>
              <a:t> </a:t>
            </a:r>
            <a:r>
              <a:rPr lang="en-GB" sz="1800" dirty="0" smtClean="0">
                <a:hlinkClick r:id="rId5"/>
              </a:rPr>
              <a:t>http://www.euclid-project.eu/modules/course1</a:t>
            </a:r>
            <a:endParaRPr lang="en-GB" sz="1800" dirty="0" smtClean="0"/>
          </a:p>
        </p:txBody>
      </p:sp>
      <p:sp>
        <p:nvSpPr>
          <p:cNvPr id="3" name="Slide Number Placeholder 2"/>
          <p:cNvSpPr>
            <a:spLocks noGrp="1"/>
          </p:cNvSpPr>
          <p:nvPr>
            <p:ph type="sldNum" sz="quarter" idx="18"/>
          </p:nvPr>
        </p:nvSpPr>
        <p:spPr/>
        <p:txBody>
          <a:bodyPr/>
          <a:lstStyle/>
          <a:p>
            <a:r>
              <a:rPr lang="en-GB" smtClean="0"/>
              <a:t>Slide </a:t>
            </a:r>
            <a:fld id="{7703A140-4BD5-4963-8DDB-02EE24C99514}" type="slidenum">
              <a:rPr lang="en-GB" smtClean="0"/>
              <a:pPr/>
              <a:t>47</a:t>
            </a:fld>
            <a:endParaRPr lang="en-GB"/>
          </a:p>
        </p:txBody>
      </p:sp>
      <p:pic>
        <p:nvPicPr>
          <p:cNvPr id="6" name="Picture 1"/>
          <p:cNvPicPr>
            <a:picLocks noChangeAspect="1" noChangeArrowheads="1"/>
          </p:cNvPicPr>
          <p:nvPr/>
        </p:nvPicPr>
        <p:blipFill>
          <a:blip r:embed="rId6" cstate="print"/>
          <a:srcRect/>
          <a:stretch>
            <a:fillRect/>
          </a:stretch>
        </p:blipFill>
        <p:spPr bwMode="auto">
          <a:xfrm>
            <a:off x="438969" y="1700808"/>
            <a:ext cx="792088" cy="1111906"/>
          </a:xfrm>
          <a:prstGeom prst="rect">
            <a:avLst/>
          </a:prstGeom>
          <a:ln>
            <a:noFill/>
          </a:ln>
          <a:effectLst>
            <a:outerShdw blurRad="50800" dist="38100" dir="2700000" algn="tl" rotWithShape="0">
              <a:prstClr val="black">
                <a:alpha val="40000"/>
              </a:prstClr>
            </a:outerShdw>
          </a:effectLst>
        </p:spPr>
      </p:pic>
      <p:pic>
        <p:nvPicPr>
          <p:cNvPr id="7" name="Picture 3" descr="http://linkeddatabook.com/editions/1.0/images/LinkedDataBookCoverCropped.jpg"/>
          <p:cNvPicPr>
            <a:picLocks noChangeAspect="1" noChangeArrowheads="1"/>
          </p:cNvPicPr>
          <p:nvPr/>
        </p:nvPicPr>
        <p:blipFill>
          <a:blip r:embed="rId7" cstate="print"/>
          <a:srcRect l="1985"/>
          <a:stretch>
            <a:fillRect/>
          </a:stretch>
        </p:blipFill>
        <p:spPr bwMode="auto">
          <a:xfrm>
            <a:off x="467544" y="2929136"/>
            <a:ext cx="746250" cy="936104"/>
          </a:xfrm>
          <a:prstGeom prst="rect">
            <a:avLst/>
          </a:prstGeom>
          <a:ln>
            <a:noFill/>
          </a:ln>
          <a:effectLst>
            <a:outerShdw blurRad="50800" dist="38100" dir="2700000" algn="tl" rotWithShape="0">
              <a:prstClr val="black">
                <a:alpha val="40000"/>
              </a:prstClr>
            </a:outerShdw>
          </a:effectLst>
        </p:spPr>
      </p:pic>
      <p:pic>
        <p:nvPicPr>
          <p:cNvPr id="8" name="Picture 2" descr="http://techontheedge.files.wordpress.com/2012/08/image_gallery.jpg?w=750"/>
          <p:cNvPicPr>
            <a:picLocks noChangeAspect="1" noChangeArrowheads="1"/>
          </p:cNvPicPr>
          <p:nvPr/>
        </p:nvPicPr>
        <p:blipFill>
          <a:blip r:embed="rId8" cstate="print"/>
          <a:srcRect/>
          <a:stretch>
            <a:fillRect/>
          </a:stretch>
        </p:blipFill>
        <p:spPr bwMode="auto">
          <a:xfrm>
            <a:off x="467544" y="4221088"/>
            <a:ext cx="741022" cy="936104"/>
          </a:xfrm>
          <a:prstGeom prst="rect">
            <a:avLst/>
          </a:prstGeom>
          <a:noFill/>
          <a:effectLst>
            <a:outerShdw blurRad="50800" dist="38100" dir="2700000" algn="tl" rotWithShape="0">
              <a:prstClr val="black">
                <a:alpha val="40000"/>
              </a:prstClr>
            </a:outerShdw>
          </a:effectLst>
        </p:spPr>
      </p:pic>
      <p:pic>
        <p:nvPicPr>
          <p:cNvPr id="9" name="Picture 2" descr="Home"/>
          <p:cNvPicPr>
            <a:picLocks noChangeAspect="1" noChangeArrowheads="1"/>
          </p:cNvPicPr>
          <p:nvPr/>
        </p:nvPicPr>
        <p:blipFill>
          <a:blip r:embed="rId9" cstate="print"/>
          <a:srcRect/>
          <a:stretch>
            <a:fillRect/>
          </a:stretch>
        </p:blipFill>
        <p:spPr bwMode="auto">
          <a:xfrm>
            <a:off x="323528" y="5752306"/>
            <a:ext cx="1048279" cy="432048"/>
          </a:xfrm>
          <a:prstGeom prst="rect">
            <a:avLst/>
          </a:prstGeom>
          <a:solidFill>
            <a:schemeClr val="bg2"/>
          </a:solid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Related projects and initiatives</a:t>
            </a:r>
            <a:endParaRPr lang="en-GB" dirty="0"/>
          </a:p>
        </p:txBody>
      </p:sp>
      <p:sp>
        <p:nvSpPr>
          <p:cNvPr id="3" name="Content Placeholder 2"/>
          <p:cNvSpPr>
            <a:spLocks noGrp="1"/>
          </p:cNvSpPr>
          <p:nvPr>
            <p:ph sz="quarter" idx="15"/>
          </p:nvPr>
        </p:nvSpPr>
        <p:spPr>
          <a:xfrm>
            <a:off x="1691680" y="1752600"/>
            <a:ext cx="6918920" cy="4419600"/>
          </a:xfrm>
        </p:spPr>
        <p:txBody>
          <a:bodyPr/>
          <a:lstStyle/>
          <a:p>
            <a:pPr>
              <a:spcAft>
                <a:spcPts val="2400"/>
              </a:spcAft>
            </a:pPr>
            <a:r>
              <a:rPr lang="en-GB" sz="1800" dirty="0" smtClean="0"/>
              <a:t>LOD2 FP7 project, </a:t>
            </a:r>
            <a:r>
              <a:rPr lang="en-GB" sz="1800" dirty="0" smtClean="0">
                <a:hlinkClick r:id="rId2"/>
              </a:rPr>
              <a:t>http://lod2.eu/</a:t>
            </a:r>
            <a:r>
              <a:rPr lang="en-GB" sz="1800" dirty="0" smtClean="0"/>
              <a:t> </a:t>
            </a:r>
          </a:p>
          <a:p>
            <a:pPr>
              <a:spcAft>
                <a:spcPts val="2400"/>
              </a:spcAft>
            </a:pPr>
            <a:r>
              <a:rPr lang="en-GB" sz="1800" dirty="0" smtClean="0"/>
              <a:t>The Open Knowledge Foundation, </a:t>
            </a:r>
            <a:r>
              <a:rPr lang="en-GB" sz="1800" dirty="0" smtClean="0">
                <a:hlinkClick r:id="rId3"/>
              </a:rPr>
              <a:t>http://okfn.org/</a:t>
            </a:r>
            <a:endParaRPr lang="en-GB" sz="1800" dirty="0" smtClean="0"/>
          </a:p>
          <a:p>
            <a:pPr lvl="1">
              <a:spcAft>
                <a:spcPts val="2400"/>
              </a:spcAft>
              <a:buNone/>
            </a:pPr>
            <a:r>
              <a:rPr lang="en-GB" sz="1800" dirty="0" smtClean="0"/>
              <a:t>W3C Semantic Web, </a:t>
            </a:r>
            <a:r>
              <a:rPr lang="en-GB" sz="1800" dirty="0" smtClean="0">
                <a:hlinkClick r:id="rId4"/>
              </a:rPr>
              <a:t>http://www.w3.org/standards/semanticweb/</a:t>
            </a:r>
            <a:endParaRPr lang="en-GB" sz="1800" dirty="0" smtClean="0"/>
          </a:p>
          <a:p>
            <a:pPr lvl="1">
              <a:spcAft>
                <a:spcPts val="2400"/>
              </a:spcAft>
              <a:buNone/>
            </a:pPr>
            <a:r>
              <a:rPr lang="en-GB" sz="1800" dirty="0" smtClean="0"/>
              <a:t>EUCLID, </a:t>
            </a:r>
            <a:r>
              <a:rPr lang="en-GB" sz="1800" dirty="0" smtClean="0">
                <a:hlinkClick r:id="rId5"/>
              </a:rPr>
              <a:t>http://projecteuclid.org/</a:t>
            </a:r>
            <a:endParaRPr lang="en-GB" sz="1800" dirty="0" smtClean="0"/>
          </a:p>
          <a:p>
            <a:pPr lvl="1">
              <a:spcAft>
                <a:spcPts val="2400"/>
              </a:spcAft>
              <a:buNone/>
            </a:pPr>
            <a:r>
              <a:rPr lang="en-GB" sz="1800" dirty="0" smtClean="0"/>
              <a:t>ISA Programme, </a:t>
            </a:r>
            <a:r>
              <a:rPr lang="en-GB" sz="1800" dirty="0" smtClean="0">
                <a:hlinkClick r:id="rId6"/>
              </a:rPr>
              <a:t>http://ec.europa.eu/isa/</a:t>
            </a:r>
            <a:endParaRPr lang="en-GB" sz="1800" dirty="0" smtClean="0"/>
          </a:p>
          <a:p>
            <a:pPr marL="0" lvl="1" indent="0">
              <a:spcAft>
                <a:spcPts val="2400"/>
              </a:spcAft>
              <a:buNone/>
            </a:pPr>
            <a:r>
              <a:rPr lang="en-GB" sz="1800" dirty="0" smtClean="0"/>
              <a:t>W3C LOGD WG, </a:t>
            </a:r>
            <a:r>
              <a:rPr lang="en-GB" sz="1800" dirty="0" smtClean="0">
                <a:hlinkClick r:id="rId7"/>
              </a:rPr>
              <a:t>http://www.w3.org/2011/gld/wiki/Main_Page</a:t>
            </a:r>
            <a:endParaRPr lang="en-GB" sz="1800" dirty="0" smtClean="0"/>
          </a:p>
          <a:p>
            <a:pPr marL="0" lvl="1" indent="0">
              <a:spcAft>
                <a:spcPts val="2400"/>
              </a:spcAft>
              <a:buNone/>
            </a:pPr>
            <a:r>
              <a:rPr lang="en-GB" sz="1800" dirty="0" smtClean="0"/>
              <a:t>LOD Around The Clock FP7 project, </a:t>
            </a:r>
            <a:r>
              <a:rPr lang="en-GB" sz="1800" dirty="0" smtClean="0">
                <a:hlinkClick r:id="rId8"/>
              </a:rPr>
              <a:t>http://latc-project.eu/</a:t>
            </a:r>
            <a:endParaRPr lang="en-GB" sz="1800" dirty="0" smtClean="0"/>
          </a:p>
          <a:p>
            <a:pPr marL="0" lvl="1" indent="0">
              <a:spcAft>
                <a:spcPts val="2400"/>
              </a:spcAft>
              <a:buNone/>
            </a:pPr>
            <a:r>
              <a:rPr lang="en-GB" sz="1800" dirty="0" smtClean="0"/>
              <a:t>Data.gov.uk, </a:t>
            </a:r>
            <a:r>
              <a:rPr lang="en-GB" sz="1800" dirty="0" smtClean="0">
                <a:hlinkClick r:id="rId9"/>
              </a:rPr>
              <a:t>http://data.gov.uk/linked-data</a:t>
            </a:r>
            <a:endParaRPr lang="en-GB" sz="1800" dirty="0" smtClean="0"/>
          </a:p>
          <a:p>
            <a:pPr marL="0" lvl="1" indent="0">
              <a:spcAft>
                <a:spcPts val="2400"/>
              </a:spcAft>
              <a:buNone/>
            </a:pPr>
            <a:endParaRPr lang="en-GB" sz="1800" dirty="0" smtClean="0"/>
          </a:p>
          <a:p>
            <a:pPr lvl="1">
              <a:spcAft>
                <a:spcPts val="2400"/>
              </a:spcAft>
              <a:buNone/>
            </a:pPr>
            <a:endParaRPr lang="en-GB" sz="1800" dirty="0" smtClean="0"/>
          </a:p>
          <a:p>
            <a:pPr lvl="1">
              <a:spcAft>
                <a:spcPts val="2400"/>
              </a:spcAft>
              <a:buNone/>
            </a:pPr>
            <a:endParaRPr lang="en-GB" sz="180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48</a:t>
            </a:fld>
            <a:endParaRPr lang="en-GB"/>
          </a:p>
        </p:txBody>
      </p:sp>
      <p:pic>
        <p:nvPicPr>
          <p:cNvPr id="76806" name="Picture 6" descr="https://secure.gravatar.com/avatar/6018ab87076187018fc29c94a68a3cd2?s=420&amp;d=https://a248.e.akamai.net/assets.github.com%2Fimages%2Fgravatars%2Fgravatar-org-420.png"/>
          <p:cNvPicPr>
            <a:picLocks noChangeAspect="1" noChangeArrowheads="1"/>
          </p:cNvPicPr>
          <p:nvPr/>
        </p:nvPicPr>
        <p:blipFill>
          <a:blip r:embed="rId10" cstate="print"/>
          <a:srcRect/>
          <a:stretch>
            <a:fillRect/>
          </a:stretch>
        </p:blipFill>
        <p:spPr bwMode="auto">
          <a:xfrm>
            <a:off x="611560" y="2276872"/>
            <a:ext cx="504056" cy="504056"/>
          </a:xfrm>
          <a:prstGeom prst="rect">
            <a:avLst/>
          </a:prstGeom>
          <a:noFill/>
        </p:spPr>
      </p:pic>
      <p:sp>
        <p:nvSpPr>
          <p:cNvPr id="76815" name="AutoShape 15"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6817" name="AutoShape 17"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6819" name="Picture 19" descr="https://encrypted-tbn2.gstatic.com/images?q=tbn:ANd9GcQfdYAVhInu_Bg8m6_fSN-qjNrDdCSuq3lcFIa5qZTobhOb6vu15Q"/>
          <p:cNvPicPr>
            <a:picLocks noChangeAspect="1" noChangeArrowheads="1"/>
          </p:cNvPicPr>
          <p:nvPr/>
        </p:nvPicPr>
        <p:blipFill>
          <a:blip r:embed="rId11" cstate="print"/>
          <a:srcRect/>
          <a:stretch>
            <a:fillRect/>
          </a:stretch>
        </p:blipFill>
        <p:spPr bwMode="auto">
          <a:xfrm>
            <a:off x="611560" y="2916208"/>
            <a:ext cx="648072" cy="440784"/>
          </a:xfrm>
          <a:prstGeom prst="rect">
            <a:avLst/>
          </a:prstGeom>
          <a:noFill/>
        </p:spPr>
      </p:pic>
      <p:pic>
        <p:nvPicPr>
          <p:cNvPr id="76802" name="Picture 2" descr="http://blog.semantic-web.at/wp-content/uploads/2010/09/lod2-logo.jpg"/>
          <p:cNvPicPr>
            <a:picLocks noChangeAspect="1" noChangeArrowheads="1"/>
          </p:cNvPicPr>
          <p:nvPr/>
        </p:nvPicPr>
        <p:blipFill>
          <a:blip r:embed="rId12" cstate="print"/>
          <a:srcRect/>
          <a:stretch>
            <a:fillRect/>
          </a:stretch>
        </p:blipFill>
        <p:spPr bwMode="auto">
          <a:xfrm>
            <a:off x="539552" y="1628800"/>
            <a:ext cx="670287" cy="504056"/>
          </a:xfrm>
          <a:prstGeom prst="rect">
            <a:avLst/>
          </a:prstGeom>
          <a:noFill/>
        </p:spPr>
      </p:pic>
      <p:pic>
        <p:nvPicPr>
          <p:cNvPr id="76804" name="Picture 4" descr="http://b.vimeocdn.com/ps/476/550/4765500_300.jpg"/>
          <p:cNvPicPr>
            <a:picLocks noChangeAspect="1" noChangeArrowheads="1"/>
          </p:cNvPicPr>
          <p:nvPr/>
        </p:nvPicPr>
        <p:blipFill>
          <a:blip r:embed="rId13" cstate="print"/>
          <a:srcRect l="5040" t="27720" r="6761" b="24401"/>
          <a:stretch>
            <a:fillRect/>
          </a:stretch>
        </p:blipFill>
        <p:spPr bwMode="auto">
          <a:xfrm>
            <a:off x="563935" y="3419475"/>
            <a:ext cx="864096" cy="469081"/>
          </a:xfrm>
          <a:prstGeom prst="rect">
            <a:avLst/>
          </a:prstGeom>
          <a:noFill/>
        </p:spPr>
      </p:pic>
      <p:pic>
        <p:nvPicPr>
          <p:cNvPr id="5" name="Picture 6" descr="http://ec.europa.eu/yourvoice/ipm/forms/images/isa_logo2.png"/>
          <p:cNvPicPr>
            <a:picLocks noChangeAspect="1" noChangeArrowheads="1"/>
          </p:cNvPicPr>
          <p:nvPr/>
        </p:nvPicPr>
        <p:blipFill>
          <a:blip r:embed="rId14" cstate="print"/>
          <a:srcRect/>
          <a:stretch>
            <a:fillRect/>
          </a:stretch>
        </p:blipFill>
        <p:spPr bwMode="auto">
          <a:xfrm>
            <a:off x="579157" y="3933057"/>
            <a:ext cx="968507" cy="504056"/>
          </a:xfrm>
          <a:prstGeom prst="rect">
            <a:avLst/>
          </a:prstGeom>
          <a:noFill/>
        </p:spPr>
      </p:pic>
      <p:pic>
        <p:nvPicPr>
          <p:cNvPr id="18" name="Picture 19" descr="https://encrypted-tbn2.gstatic.com/images?q=tbn:ANd9GcQfdYAVhInu_Bg8m6_fSN-qjNrDdCSuq3lcFIa5qZTobhOb6vu15Q"/>
          <p:cNvPicPr>
            <a:picLocks noChangeAspect="1" noChangeArrowheads="1"/>
          </p:cNvPicPr>
          <p:nvPr/>
        </p:nvPicPr>
        <p:blipFill>
          <a:blip r:embed="rId11" cstate="print"/>
          <a:srcRect/>
          <a:stretch>
            <a:fillRect/>
          </a:stretch>
        </p:blipFill>
        <p:spPr bwMode="auto">
          <a:xfrm>
            <a:off x="683568" y="4581128"/>
            <a:ext cx="648072" cy="440784"/>
          </a:xfrm>
          <a:prstGeom prst="rect">
            <a:avLst/>
          </a:prstGeom>
          <a:noFill/>
        </p:spPr>
      </p:pic>
      <p:pic>
        <p:nvPicPr>
          <p:cNvPr id="76808" name="Picture 8" descr="Home"/>
          <p:cNvPicPr>
            <a:picLocks noChangeAspect="1" noChangeArrowheads="1"/>
          </p:cNvPicPr>
          <p:nvPr/>
        </p:nvPicPr>
        <p:blipFill>
          <a:blip r:embed="rId15" cstate="print"/>
          <a:srcRect/>
          <a:stretch>
            <a:fillRect/>
          </a:stretch>
        </p:blipFill>
        <p:spPr bwMode="auto">
          <a:xfrm>
            <a:off x="611560" y="5277182"/>
            <a:ext cx="864096" cy="198742"/>
          </a:xfrm>
          <a:prstGeom prst="rect">
            <a:avLst/>
          </a:prstGeom>
          <a:noFill/>
        </p:spPr>
      </p:pic>
      <p:pic>
        <p:nvPicPr>
          <p:cNvPr id="6" name="Picture 10" descr="DATA.GOV.UK - Opening up Government"/>
          <p:cNvPicPr>
            <a:picLocks noChangeAspect="1" noChangeArrowheads="1"/>
          </p:cNvPicPr>
          <p:nvPr/>
        </p:nvPicPr>
        <p:blipFill>
          <a:blip r:embed="rId16" cstate="print"/>
          <a:srcRect/>
          <a:stretch>
            <a:fillRect/>
          </a:stretch>
        </p:blipFill>
        <p:spPr bwMode="auto">
          <a:xfrm>
            <a:off x="558602" y="5837352"/>
            <a:ext cx="1008111" cy="183936"/>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Be part of our team...</a:t>
            </a:r>
            <a:endParaRPr lang="en-GB" sz="2800" dirty="0"/>
          </a:p>
        </p:txBody>
      </p:sp>
      <p:sp>
        <p:nvSpPr>
          <p:cNvPr id="7" name="TextBox 6"/>
          <p:cNvSpPr txBox="1"/>
          <p:nvPr/>
        </p:nvSpPr>
        <p:spPr>
          <a:xfrm>
            <a:off x="899592" y="1916832"/>
            <a:ext cx="2952328" cy="648997"/>
          </a:xfrm>
          <a:prstGeom prst="rect">
            <a:avLst/>
          </a:prstGeom>
          <a:solidFill>
            <a:schemeClr val="accent4">
              <a:lumMod val="75000"/>
            </a:schemeClr>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Find us on</a:t>
            </a:r>
            <a:endParaRPr lang="en-GB" sz="2800" b="1" i="1" dirty="0">
              <a:solidFill>
                <a:schemeClr val="bg1"/>
              </a:solidFill>
              <a:latin typeface="+mj-lt"/>
              <a:cs typeface="Arial" pitchFamily="34" charset="0"/>
            </a:endParaRPr>
          </a:p>
        </p:txBody>
      </p:sp>
      <p:sp>
        <p:nvSpPr>
          <p:cNvPr id="10" name="TextBox 9"/>
          <p:cNvSpPr txBox="1"/>
          <p:nvPr/>
        </p:nvSpPr>
        <p:spPr>
          <a:xfrm>
            <a:off x="5076056" y="4292171"/>
            <a:ext cx="2952328" cy="648997"/>
          </a:xfrm>
          <a:prstGeom prst="rect">
            <a:avLst/>
          </a:prstGeom>
          <a:solidFill>
            <a:schemeClr val="accent2"/>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Contact us</a:t>
            </a:r>
            <a:endParaRPr lang="en-GB" sz="2800" b="1" i="1" dirty="0">
              <a:solidFill>
                <a:schemeClr val="bg1"/>
              </a:solidFill>
              <a:latin typeface="+mj-lt"/>
              <a:cs typeface="Arial" pitchFamily="34" charset="0"/>
            </a:endParaRPr>
          </a:p>
        </p:txBody>
      </p:sp>
      <p:sp>
        <p:nvSpPr>
          <p:cNvPr id="19" name="TextBox 18"/>
          <p:cNvSpPr txBox="1"/>
          <p:nvPr/>
        </p:nvSpPr>
        <p:spPr>
          <a:xfrm>
            <a:off x="5076056" y="1916832"/>
            <a:ext cx="2952328" cy="648997"/>
          </a:xfrm>
          <a:prstGeom prst="rect">
            <a:avLst/>
          </a:prstGeom>
          <a:solidFill>
            <a:schemeClr val="accent1"/>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Join us on</a:t>
            </a:r>
            <a:endParaRPr lang="en-GB" sz="2800" b="1" i="1" dirty="0">
              <a:solidFill>
                <a:schemeClr val="bg1"/>
              </a:solidFill>
              <a:latin typeface="+mj-lt"/>
              <a:cs typeface="Arial" pitchFamily="34" charset="0"/>
            </a:endParaRPr>
          </a:p>
        </p:txBody>
      </p:sp>
      <p:sp>
        <p:nvSpPr>
          <p:cNvPr id="23" name="TextBox 22"/>
          <p:cNvSpPr txBox="1"/>
          <p:nvPr/>
        </p:nvSpPr>
        <p:spPr>
          <a:xfrm>
            <a:off x="971600" y="4293096"/>
            <a:ext cx="2880320" cy="648997"/>
          </a:xfrm>
          <a:prstGeom prst="rect">
            <a:avLst/>
          </a:prstGeom>
          <a:solidFill>
            <a:schemeClr val="accent5"/>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Follow us</a:t>
            </a:r>
            <a:endParaRPr lang="en-GB" sz="2800" b="1" i="1" dirty="0">
              <a:solidFill>
                <a:schemeClr val="bg1"/>
              </a:solidFill>
              <a:latin typeface="+mj-lt"/>
              <a:cs typeface="Arial" pitchFamily="34" charset="0"/>
            </a:endParaRPr>
          </a:p>
        </p:txBody>
      </p:sp>
      <p:pic>
        <p:nvPicPr>
          <p:cNvPr id="64514" name="Picture 2" descr="http://iwebask.com/blog/wp-content/uploads/2012/06/slideshare-marketing-content.jpg">
            <a:hlinkClick r:id="rId2"/>
          </p:cNvPr>
          <p:cNvPicPr>
            <a:picLocks noChangeAspect="1" noChangeArrowheads="1"/>
          </p:cNvPicPr>
          <p:nvPr/>
        </p:nvPicPr>
        <p:blipFill>
          <a:blip r:embed="rId3" cstate="print"/>
          <a:srcRect r="70772"/>
          <a:stretch>
            <a:fillRect/>
          </a:stretch>
        </p:blipFill>
        <p:spPr bwMode="auto">
          <a:xfrm>
            <a:off x="852382" y="2730406"/>
            <a:ext cx="366636" cy="432048"/>
          </a:xfrm>
          <a:prstGeom prst="rect">
            <a:avLst/>
          </a:prstGeom>
          <a:noFill/>
        </p:spPr>
      </p:pic>
      <p:sp>
        <p:nvSpPr>
          <p:cNvPr id="26" name="Rectangle 25"/>
          <p:cNvSpPr/>
          <p:nvPr/>
        </p:nvSpPr>
        <p:spPr>
          <a:xfrm>
            <a:off x="1272280" y="2751892"/>
            <a:ext cx="3170612" cy="523220"/>
          </a:xfrm>
          <a:prstGeom prst="rect">
            <a:avLst/>
          </a:prstGeom>
        </p:spPr>
        <p:txBody>
          <a:bodyPr wrap="none">
            <a:spAutoFit/>
          </a:bodyPr>
          <a:lstStyle/>
          <a:p>
            <a:r>
              <a:rPr lang="en-GB" sz="1600" dirty="0" smtClean="0">
                <a:hlinkClick r:id="rId4"/>
              </a:rPr>
              <a:t>Open Data Support</a:t>
            </a:r>
            <a:endParaRPr lang="en-GB" sz="1600" dirty="0" smtClean="0"/>
          </a:p>
          <a:p>
            <a:r>
              <a:rPr lang="en-GB" sz="1200" dirty="0" smtClean="0"/>
              <a:t>http://www.slideshare.net/OpenDataSupport</a:t>
            </a:r>
            <a:endParaRPr lang="en-GB" sz="1200" dirty="0"/>
          </a:p>
        </p:txBody>
      </p:sp>
      <p:pic>
        <p:nvPicPr>
          <p:cNvPr id="64516" name="Picture 4" descr="image"/>
          <p:cNvPicPr>
            <a:picLocks noChangeAspect="1" noChangeArrowheads="1"/>
          </p:cNvPicPr>
          <p:nvPr/>
        </p:nvPicPr>
        <p:blipFill>
          <a:blip r:embed="rId5" cstate="print"/>
          <a:srcRect/>
          <a:stretch>
            <a:fillRect/>
          </a:stretch>
        </p:blipFill>
        <p:spPr bwMode="auto">
          <a:xfrm>
            <a:off x="5028845" y="2730406"/>
            <a:ext cx="720081" cy="708670"/>
          </a:xfrm>
          <a:prstGeom prst="rect">
            <a:avLst/>
          </a:prstGeom>
          <a:noFill/>
        </p:spPr>
      </p:pic>
      <p:sp>
        <p:nvSpPr>
          <p:cNvPr id="28" name="Rectangle 27"/>
          <p:cNvSpPr/>
          <p:nvPr/>
        </p:nvSpPr>
        <p:spPr>
          <a:xfrm>
            <a:off x="4956838" y="3522494"/>
            <a:ext cx="3071546" cy="338554"/>
          </a:xfrm>
          <a:prstGeom prst="rect">
            <a:avLst/>
          </a:prstGeom>
        </p:spPr>
        <p:txBody>
          <a:bodyPr wrap="none">
            <a:spAutoFit/>
          </a:bodyPr>
          <a:lstStyle/>
          <a:p>
            <a:r>
              <a:rPr lang="en-GB" sz="1600" dirty="0" smtClean="0">
                <a:hlinkClick r:id="rId6"/>
              </a:rPr>
              <a:t>http://www.opendatasupport.eu</a:t>
            </a:r>
            <a:r>
              <a:rPr lang="en-GB" sz="1600" dirty="0" smtClean="0"/>
              <a:t> </a:t>
            </a:r>
            <a:endParaRPr lang="en-GB" sz="1600" dirty="0"/>
          </a:p>
        </p:txBody>
      </p:sp>
      <p:pic>
        <p:nvPicPr>
          <p:cNvPr id="64518" name="Picture 6" descr="http://www.collaboration133.com/wp-content/uploads/2011/12/linkedin-icon.png">
            <a:hlinkClick r:id="rId7"/>
          </p:cNvPr>
          <p:cNvPicPr>
            <a:picLocks noChangeAspect="1" noChangeArrowheads="1"/>
          </p:cNvPicPr>
          <p:nvPr/>
        </p:nvPicPr>
        <p:blipFill>
          <a:blip r:embed="rId8" cstate="print"/>
          <a:srcRect/>
          <a:stretch>
            <a:fillRect/>
          </a:stretch>
        </p:blipFill>
        <p:spPr bwMode="auto">
          <a:xfrm>
            <a:off x="900640" y="3491483"/>
            <a:ext cx="271089" cy="288032"/>
          </a:xfrm>
          <a:prstGeom prst="rect">
            <a:avLst/>
          </a:prstGeom>
          <a:noFill/>
        </p:spPr>
      </p:pic>
      <p:sp>
        <p:nvSpPr>
          <p:cNvPr id="30" name="Rectangle 29"/>
          <p:cNvSpPr/>
          <p:nvPr/>
        </p:nvSpPr>
        <p:spPr>
          <a:xfrm>
            <a:off x="1284430" y="3440960"/>
            <a:ext cx="1952779" cy="523220"/>
          </a:xfrm>
          <a:prstGeom prst="rect">
            <a:avLst/>
          </a:prstGeom>
        </p:spPr>
        <p:txBody>
          <a:bodyPr wrap="none">
            <a:spAutoFit/>
          </a:bodyPr>
          <a:lstStyle/>
          <a:p>
            <a:r>
              <a:rPr lang="en-GB" sz="1600" dirty="0" smtClean="0">
                <a:hlinkClick r:id="rId9"/>
              </a:rPr>
              <a:t>Open Data Support</a:t>
            </a:r>
            <a:endParaRPr lang="en-GB" sz="1600" dirty="0" smtClean="0"/>
          </a:p>
          <a:p>
            <a:r>
              <a:rPr lang="en-GB" sz="1200" dirty="0" smtClean="0"/>
              <a:t>http://goo.gl/y9ZZI</a:t>
            </a:r>
            <a:endParaRPr lang="en-GB" sz="1200" dirty="0"/>
          </a:p>
        </p:txBody>
      </p:sp>
      <p:pic>
        <p:nvPicPr>
          <p:cNvPr id="64520" name="Picture 8" descr="http://info.hjmt.com/Portals/150282/images/Twitter_Logo.gif">
            <a:hlinkClick r:id="rId10"/>
          </p:cNvPr>
          <p:cNvPicPr>
            <a:picLocks noChangeAspect="1" noChangeArrowheads="1"/>
          </p:cNvPicPr>
          <p:nvPr/>
        </p:nvPicPr>
        <p:blipFill>
          <a:blip r:embed="rId11" cstate="print"/>
          <a:srcRect/>
          <a:stretch>
            <a:fillRect/>
          </a:stretch>
        </p:blipFill>
        <p:spPr bwMode="auto">
          <a:xfrm>
            <a:off x="971600" y="5135706"/>
            <a:ext cx="288031" cy="288031"/>
          </a:xfrm>
          <a:prstGeom prst="rect">
            <a:avLst/>
          </a:prstGeom>
          <a:noFill/>
        </p:spPr>
      </p:pic>
      <p:sp>
        <p:nvSpPr>
          <p:cNvPr id="32" name="Rectangle 31"/>
          <p:cNvSpPr/>
          <p:nvPr/>
        </p:nvSpPr>
        <p:spPr>
          <a:xfrm>
            <a:off x="1307131" y="5085184"/>
            <a:ext cx="2045753" cy="338554"/>
          </a:xfrm>
          <a:prstGeom prst="rect">
            <a:avLst/>
          </a:prstGeom>
        </p:spPr>
        <p:txBody>
          <a:bodyPr wrap="none">
            <a:spAutoFit/>
          </a:bodyPr>
          <a:lstStyle/>
          <a:p>
            <a:r>
              <a:rPr lang="en-GB" sz="1600" dirty="0" smtClean="0">
                <a:hlinkClick r:id="rId12"/>
              </a:rPr>
              <a:t>@OpenDataSupport</a:t>
            </a:r>
            <a:endParaRPr lang="en-GB" sz="1600" dirty="0"/>
          </a:p>
        </p:txBody>
      </p:sp>
      <p:pic>
        <p:nvPicPr>
          <p:cNvPr id="33" name="Picture 2" descr="Go to the home page">
            <a:hlinkClick r:id="rId13" tooltip="Go to the home page"/>
          </p:cNvPr>
          <p:cNvPicPr>
            <a:picLocks noChangeAspect="1" noChangeArrowheads="1"/>
          </p:cNvPicPr>
          <p:nvPr/>
        </p:nvPicPr>
        <p:blipFill>
          <a:blip r:embed="rId14" cstate="print"/>
          <a:srcRect/>
          <a:stretch>
            <a:fillRect/>
          </a:stretch>
        </p:blipFill>
        <p:spPr bwMode="auto">
          <a:xfrm>
            <a:off x="5892942" y="2802414"/>
            <a:ext cx="1676400" cy="619126"/>
          </a:xfrm>
          <a:prstGeom prst="rect">
            <a:avLst/>
          </a:prstGeom>
          <a:noFill/>
        </p:spPr>
      </p:pic>
      <p:sp>
        <p:nvSpPr>
          <p:cNvPr id="34" name="Rectangle 33"/>
          <p:cNvSpPr/>
          <p:nvPr/>
        </p:nvSpPr>
        <p:spPr>
          <a:xfrm>
            <a:off x="5004048" y="5076473"/>
            <a:ext cx="3456384" cy="338554"/>
          </a:xfrm>
          <a:prstGeom prst="rect">
            <a:avLst/>
          </a:prstGeom>
        </p:spPr>
        <p:txBody>
          <a:bodyPr wrap="square">
            <a:spAutoFit/>
          </a:bodyPr>
          <a:lstStyle/>
          <a:p>
            <a:pPr marL="0" lvl="2">
              <a:defRPr/>
            </a:pPr>
            <a:r>
              <a:rPr lang="en-GB" sz="1600" dirty="0" smtClean="0">
                <a:hlinkClick r:id="rId15"/>
              </a:rPr>
              <a:t>contact@opendatasupport.eu</a:t>
            </a:r>
            <a:r>
              <a:rPr lang="en-GB" sz="1600" dirty="0" smtClean="0"/>
              <a:t> </a:t>
            </a:r>
            <a:endParaRPr lang="en-GB" sz="1600" dirty="0"/>
          </a:p>
        </p:txBody>
      </p:sp>
      <p:sp>
        <p:nvSpPr>
          <p:cNvPr id="35" name="Slide Number Placeholder 34"/>
          <p:cNvSpPr>
            <a:spLocks noGrp="1"/>
          </p:cNvSpPr>
          <p:nvPr>
            <p:ph type="sldNum" sz="quarter" idx="18"/>
          </p:nvPr>
        </p:nvSpPr>
        <p:spPr/>
        <p:txBody>
          <a:bodyPr/>
          <a:lstStyle/>
          <a:p>
            <a:r>
              <a:rPr lang="en-GB" smtClean="0"/>
              <a:t>Slide </a:t>
            </a:r>
            <a:fld id="{F40CD079-BC3F-4086-BA81-31A79D845B02}" type="slidenum">
              <a:rPr lang="en-GB" smtClean="0"/>
              <a:pPr/>
              <a:t>49</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What is linked data?</a:t>
            </a:r>
            <a:br>
              <a:rPr lang="en-GB" sz="7200" i="0" dirty="0" smtClean="0">
                <a:solidFill>
                  <a:schemeClr val="accent1"/>
                </a:solidFill>
                <a:latin typeface="Bradley Hand ITC" pitchFamily="66" charset="0"/>
              </a:rPr>
            </a:br>
            <a:r>
              <a:rPr lang="en-GB" b="0" dirty="0" smtClean="0"/>
              <a:t>Evolution from a document-based Web to a Web of interlinked data.</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5</a:t>
            </a:fld>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GB" dirty="0" smtClean="0">
                <a:cs typeface="Aharoni" pitchFamily="2" charset="-79"/>
              </a:rPr>
              <a:t>The Web is evolving from a “Web of linked documents” into a “Web of linked data”... (1/2)</a:t>
            </a:r>
          </a:p>
        </p:txBody>
      </p:sp>
      <p:sp>
        <p:nvSpPr>
          <p:cNvPr id="4" name="Slide Number Placeholder 3"/>
          <p:cNvSpPr>
            <a:spLocks noGrp="1"/>
          </p:cNvSpPr>
          <p:nvPr>
            <p:ph type="sldNum" sz="quarter" idx="18"/>
          </p:nvPr>
        </p:nvSpPr>
        <p:spPr/>
        <p:txBody>
          <a:bodyPr/>
          <a:lstStyle/>
          <a:p>
            <a:r>
              <a:rPr lang="en-GB" dirty="0" smtClean="0"/>
              <a:t>Slide </a:t>
            </a:r>
            <a:fld id="{C65BB6A6-903A-4B60-A0CF-B2137834975A}" type="slidenum">
              <a:rPr lang="en-GB" smtClean="0"/>
              <a:pPr/>
              <a:t>6</a:t>
            </a:fld>
            <a:endParaRPr lang="en-GB" dirty="0"/>
          </a:p>
        </p:txBody>
      </p:sp>
      <p:pic>
        <p:nvPicPr>
          <p:cNvPr id="7" name="Picture 2" descr="http://www.euclid-project.eu/sites/default/files/images/weblinks.png"/>
          <p:cNvPicPr>
            <a:picLocks noChangeAspect="1" noChangeArrowheads="1"/>
          </p:cNvPicPr>
          <p:nvPr/>
        </p:nvPicPr>
        <p:blipFill>
          <a:blip r:embed="rId2" cstate="print"/>
          <a:srcRect t="13835" r="51163" b="13039"/>
          <a:stretch>
            <a:fillRect/>
          </a:stretch>
        </p:blipFill>
        <p:spPr bwMode="auto">
          <a:xfrm>
            <a:off x="323528" y="2996952"/>
            <a:ext cx="3024336" cy="2664296"/>
          </a:xfrm>
          <a:prstGeom prst="rect">
            <a:avLst/>
          </a:prstGeom>
          <a:noFill/>
          <a:effectLst>
            <a:outerShdw blurRad="50800" dist="38100" dir="2700000" algn="tl" rotWithShape="0">
              <a:prstClr val="black">
                <a:alpha val="40000"/>
              </a:prstClr>
            </a:outerShdw>
          </a:effectLst>
        </p:spPr>
      </p:pic>
      <p:pic>
        <p:nvPicPr>
          <p:cNvPr id="9" name="Picture 2" descr="Figure 3.2: Linking Open Data cloud as of November 2010. The colors classify data sets by topical domain."/>
          <p:cNvPicPr>
            <a:picLocks noChangeAspect="1" noChangeArrowheads="1"/>
          </p:cNvPicPr>
          <p:nvPr/>
        </p:nvPicPr>
        <p:blipFill>
          <a:blip r:embed="rId3" cstate="print"/>
          <a:srcRect/>
          <a:stretch>
            <a:fillRect/>
          </a:stretch>
        </p:blipFill>
        <p:spPr bwMode="auto">
          <a:xfrm>
            <a:off x="3995936" y="2578009"/>
            <a:ext cx="4736158" cy="3083239"/>
          </a:xfrm>
          <a:prstGeom prst="rect">
            <a:avLst/>
          </a:prstGeom>
          <a:noFill/>
          <a:effectLst>
            <a:outerShdw blurRad="50800" dist="38100" dir="2700000" algn="tl" rotWithShape="0">
              <a:prstClr val="black">
                <a:alpha val="40000"/>
              </a:prstClr>
            </a:outerShdw>
          </a:effectLst>
        </p:spPr>
      </p:pic>
      <p:sp>
        <p:nvSpPr>
          <p:cNvPr id="8" name="Right Arrow 7"/>
          <p:cNvSpPr/>
          <p:nvPr/>
        </p:nvSpPr>
        <p:spPr bwMode="ltGray">
          <a:xfrm>
            <a:off x="2843808" y="3284984"/>
            <a:ext cx="1224136" cy="720080"/>
          </a:xfrm>
          <a:prstGeom prst="rightArrow">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0" name="TextBox 9"/>
          <p:cNvSpPr txBox="1"/>
          <p:nvPr/>
        </p:nvSpPr>
        <p:spPr>
          <a:xfrm>
            <a:off x="755576" y="2204864"/>
            <a:ext cx="2376264" cy="504056"/>
          </a:xfrm>
          <a:prstGeom prst="rect">
            <a:avLst/>
          </a:prstGeom>
          <a:noFill/>
        </p:spPr>
        <p:txBody>
          <a:bodyPr vert="horz" wrap="square" lIns="0" tIns="0" rIns="0" bIns="0" rtlCol="0">
            <a:noAutofit/>
          </a:bodyPr>
          <a:lstStyle/>
          <a:p>
            <a:pPr indent="-274320">
              <a:spcAft>
                <a:spcPts val="900"/>
              </a:spcAft>
            </a:pPr>
            <a:r>
              <a:rPr lang="en-GB" sz="2000" dirty="0" smtClean="0">
                <a:latin typeface="Georgia" pitchFamily="18" charset="0"/>
              </a:rPr>
              <a:t>Web of documents...</a:t>
            </a:r>
          </a:p>
        </p:txBody>
      </p:sp>
      <p:sp>
        <p:nvSpPr>
          <p:cNvPr id="11" name="TextBox 10"/>
          <p:cNvSpPr txBox="1"/>
          <p:nvPr/>
        </p:nvSpPr>
        <p:spPr>
          <a:xfrm>
            <a:off x="5004048" y="2158256"/>
            <a:ext cx="2376264" cy="504056"/>
          </a:xfrm>
          <a:prstGeom prst="rect">
            <a:avLst/>
          </a:prstGeom>
          <a:noFill/>
        </p:spPr>
        <p:txBody>
          <a:bodyPr vert="horz" wrap="square" lIns="0" tIns="0" rIns="0" bIns="0" rtlCol="0">
            <a:noAutofit/>
          </a:bodyPr>
          <a:lstStyle/>
          <a:p>
            <a:pPr indent="-274320">
              <a:spcAft>
                <a:spcPts val="900"/>
              </a:spcAft>
            </a:pPr>
            <a:r>
              <a:rPr lang="en-GB" sz="2000" dirty="0" smtClean="0">
                <a:latin typeface="Georgia" pitchFamily="18" charset="0"/>
              </a:rPr>
              <a:t>Web of linked data...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cs typeface="Aharoni" pitchFamily="2" charset="-79"/>
              </a:rPr>
              <a:t>The Web is evolving from a “Web of linked documents” into a “Web of linked data”... (2/2)</a:t>
            </a:r>
            <a:endParaRPr lang="en-GB" dirty="0"/>
          </a:p>
        </p:txBody>
      </p:sp>
      <p:sp>
        <p:nvSpPr>
          <p:cNvPr id="3" name="Content Placeholder 2"/>
          <p:cNvSpPr>
            <a:spLocks noGrp="1"/>
          </p:cNvSpPr>
          <p:nvPr>
            <p:ph sz="quarter" idx="14"/>
          </p:nvPr>
        </p:nvSpPr>
        <p:spPr>
          <a:xfrm>
            <a:off x="533400" y="1752601"/>
            <a:ext cx="4830688" cy="4419599"/>
          </a:xfrm>
        </p:spPr>
        <p:txBody>
          <a:bodyPr/>
          <a:lstStyle/>
          <a:p>
            <a:pPr lvl="1">
              <a:buFont typeface="Arial" pitchFamily="34" charset="0"/>
              <a:buChar char="•"/>
            </a:pPr>
            <a:r>
              <a:rPr lang="en-GB" sz="1800" dirty="0" smtClean="0"/>
              <a:t>The Web started as a collection of documents published online – accessible at Web location identified by a URL.</a:t>
            </a:r>
          </a:p>
          <a:p>
            <a:pPr lvl="1">
              <a:buFont typeface="Arial" pitchFamily="34" charset="0"/>
              <a:buChar char="•"/>
            </a:pPr>
            <a:r>
              <a:rPr lang="en-GB" sz="1800" dirty="0" smtClean="0"/>
              <a:t>These documents often contain data about real-world resources which is mainly human-readable and cannot be understood by machines.</a:t>
            </a:r>
          </a:p>
          <a:p>
            <a:pPr lvl="1">
              <a:buFont typeface="Arial" pitchFamily="34" charset="0"/>
              <a:buChar char="•"/>
            </a:pPr>
            <a:r>
              <a:rPr lang="en-GB" sz="1800" dirty="0" smtClean="0"/>
              <a:t>The Web of Data is about enabling the access to this data, by making it available in machine-readable formats and connecting it using Uniform Resource Identifiers (URIs), thus enabling people and machines to collect the data, and put it together to do all kinds of things with it (permitted by the licence).</a:t>
            </a:r>
          </a:p>
        </p:txBody>
      </p:sp>
      <p:sp>
        <p:nvSpPr>
          <p:cNvPr id="6" name="Content Placeholder 5"/>
          <p:cNvSpPr>
            <a:spLocks noGrp="1"/>
          </p:cNvSpPr>
          <p:nvPr>
            <p:ph sz="quarter" idx="15"/>
          </p:nvPr>
        </p:nvSpPr>
        <p:spPr>
          <a:xfrm>
            <a:off x="5796136" y="1752600"/>
            <a:ext cx="2814464" cy="4419600"/>
          </a:xfrm>
        </p:spPr>
        <p:txBody>
          <a:bodyPr/>
          <a:lstStyle/>
          <a:p>
            <a:r>
              <a:rPr lang="en-GB" sz="1400" dirty="0" smtClean="0">
                <a:solidFill>
                  <a:schemeClr val="accent1"/>
                </a:solidFill>
                <a:latin typeface="Hand Of Sean" pitchFamily="2" charset="-128"/>
                <a:ea typeface="Hand Of Sean" pitchFamily="2" charset="-128"/>
              </a:rPr>
              <a:t>Machine-readable data (or metadata) is data in a format that can be interpreted by a computer.</a:t>
            </a:r>
          </a:p>
          <a:p>
            <a:r>
              <a:rPr lang="en-GB" sz="1400" dirty="0" smtClean="0">
                <a:solidFill>
                  <a:schemeClr val="accent1"/>
                </a:solidFill>
                <a:latin typeface="Hand Of Sean" pitchFamily="2" charset="-128"/>
                <a:ea typeface="Hand Of Sean" pitchFamily="2" charset="-128"/>
              </a:rPr>
              <a:t>2 types of machine-readable data:</a:t>
            </a:r>
          </a:p>
          <a:p>
            <a:pPr lvl="1">
              <a:buFont typeface="Arial" pitchFamily="34" charset="0"/>
              <a:buChar char="•"/>
            </a:pPr>
            <a:r>
              <a:rPr lang="en-GB" sz="1400" dirty="0" smtClean="0">
                <a:solidFill>
                  <a:schemeClr val="accent1"/>
                </a:solidFill>
                <a:latin typeface="Hand Of Sean" pitchFamily="2" charset="-128"/>
                <a:ea typeface="Hand Of Sean" pitchFamily="2" charset="-128"/>
              </a:rPr>
              <a:t>human-readable data that is marked up so that it can also be understood by computers, e.g. microformats, RDFa;</a:t>
            </a:r>
          </a:p>
          <a:p>
            <a:pPr lvl="1">
              <a:buFont typeface="Arial" pitchFamily="34" charset="0"/>
              <a:buChar char="•"/>
            </a:pPr>
            <a:r>
              <a:rPr lang="en-GB" sz="1400" dirty="0" smtClean="0">
                <a:solidFill>
                  <a:schemeClr val="accent1"/>
                </a:solidFill>
                <a:latin typeface="Hand Of Sean" pitchFamily="2" charset="-128"/>
                <a:ea typeface="Hand Of Sean" pitchFamily="2" charset="-128"/>
              </a:rPr>
              <a:t>data formats intended principally for computers, e.g. RDF, XML and JSON.</a:t>
            </a:r>
          </a:p>
          <a:p>
            <a:endParaRPr lang="en-GB" sz="1400" dirty="0">
              <a:solidFill>
                <a:schemeClr val="accent1"/>
              </a:solidFill>
              <a:latin typeface="Hand Of Sean" pitchFamily="2" charset="-128"/>
              <a:ea typeface="Hand Of Sean" pitchFamily="2" charset="-128"/>
            </a:endParaRP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7</a:t>
            </a:fld>
            <a:endParaRPr lang="en-GB"/>
          </a:p>
        </p:txBody>
      </p:sp>
      <p:sp>
        <p:nvSpPr>
          <p:cNvPr id="5" name="Rectangle 4"/>
          <p:cNvSpPr/>
          <p:nvPr/>
        </p:nvSpPr>
        <p:spPr bwMode="ltGray">
          <a:xfrm>
            <a:off x="4355976" y="5877272"/>
            <a:ext cx="4248472" cy="576064"/>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2"/>
              </a:rPr>
              <a:t>http://www.ted.com/talks/tim_berners_lee_on_the_next_web.html</a:t>
            </a:r>
            <a:endParaRPr lang="en-GB" sz="1100" dirty="0" smtClean="0"/>
          </a:p>
          <a:p>
            <a:r>
              <a:rPr lang="en-GB" sz="1100" dirty="0" smtClean="0">
                <a:hlinkClick r:id="rId3"/>
              </a:rPr>
              <a:t>http://linkeddatabook.com/editions/1.0/</a:t>
            </a:r>
            <a:endParaRPr lang="en-GB" sz="1100" dirty="0" smtClean="0"/>
          </a:p>
          <a:p>
            <a:endParaRPr lang="en-GB" sz="1100" dirty="0" smtClean="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linked data...</a:t>
            </a:r>
            <a:endParaRPr lang="en-GB" dirty="0"/>
          </a:p>
        </p:txBody>
      </p:sp>
      <p:sp>
        <p:nvSpPr>
          <p:cNvPr id="6" name="Content Placeholder 5"/>
          <p:cNvSpPr>
            <a:spLocks noGrp="1"/>
          </p:cNvSpPr>
          <p:nvPr>
            <p:ph sz="quarter" idx="15"/>
          </p:nvPr>
        </p:nvSpPr>
        <p:spPr/>
        <p:txBody>
          <a:bodyPr/>
          <a:lstStyle/>
          <a:p>
            <a:r>
              <a:rPr lang="en-GB" i="1" dirty="0" smtClean="0">
                <a:solidFill>
                  <a:schemeClr val="accent1"/>
                </a:solidFill>
              </a:rPr>
              <a:t>“Linked data is a set of design principles for sharing machine-readable data on the Web for use by public administrations, business and citizens.”</a:t>
            </a:r>
            <a:r>
              <a:rPr lang="en-GB" i="1" dirty="0" smtClean="0"/>
              <a:t> </a:t>
            </a:r>
            <a:endParaRPr lang="en-GB" dirty="0" smtClean="0"/>
          </a:p>
          <a:p>
            <a:pPr>
              <a:spcAft>
                <a:spcPts val="0"/>
              </a:spcAft>
            </a:pPr>
            <a:r>
              <a:rPr lang="en-GB" sz="1600" i="1" dirty="0" smtClean="0"/>
              <a:t>EC ISA Case Study: How Linked Data is transforming eGovernment</a:t>
            </a:r>
          </a:p>
          <a:p>
            <a:pPr lvl="0">
              <a:defRPr/>
            </a:pPr>
            <a:endParaRPr lang="en-GB" dirty="0" smtClean="0"/>
          </a:p>
          <a:p>
            <a:pPr lvl="0">
              <a:defRPr/>
            </a:pPr>
            <a:r>
              <a:rPr lang="en-GB" sz="1800" dirty="0" smtClean="0"/>
              <a:t>The </a:t>
            </a:r>
            <a:r>
              <a:rPr lang="en-GB" sz="1800" b="1" dirty="0" smtClean="0"/>
              <a:t>four design principles </a:t>
            </a:r>
            <a:r>
              <a:rPr lang="en-GB" sz="1800" dirty="0" smtClean="0"/>
              <a:t>of Linked Data </a:t>
            </a:r>
            <a:r>
              <a:rPr lang="en-GB" sz="1800" i="1" dirty="0" smtClean="0"/>
              <a:t>(by Tim Berners Lee)</a:t>
            </a:r>
            <a:r>
              <a:rPr lang="en-GB" sz="1800" dirty="0" smtClean="0"/>
              <a:t>:</a:t>
            </a:r>
          </a:p>
          <a:p>
            <a:pPr marL="182880" lvl="0" indent="-457200">
              <a:buFont typeface="+mj-lt"/>
              <a:buAutoNum type="arabicPeriod"/>
              <a:defRPr/>
            </a:pPr>
            <a:r>
              <a:rPr lang="en-GB" sz="1800" dirty="0" smtClean="0"/>
              <a:t>Use Uniform Resource Identifiers (URIs) as names for things. </a:t>
            </a:r>
          </a:p>
          <a:p>
            <a:pPr marL="182880" lvl="0" indent="-457200">
              <a:buFont typeface="+mj-lt"/>
              <a:buAutoNum type="arabicPeriod"/>
              <a:defRPr/>
            </a:pPr>
            <a:r>
              <a:rPr lang="en-GB" sz="1800" dirty="0" smtClean="0"/>
              <a:t>Use HTTP URIs so that people can look up those names. </a:t>
            </a:r>
          </a:p>
          <a:p>
            <a:pPr marL="182880" lvl="0" indent="-457200">
              <a:buFont typeface="+mj-lt"/>
              <a:buAutoNum type="arabicPeriod"/>
              <a:defRPr/>
            </a:pPr>
            <a:r>
              <a:rPr lang="en-GB" sz="1800" dirty="0" smtClean="0"/>
              <a:t>When someone looks up a URI, provide useful information, using the standards (RDF*, SPARQL). </a:t>
            </a:r>
          </a:p>
          <a:p>
            <a:pPr marL="182880" lvl="0" indent="-457200">
              <a:buFont typeface="+mj-lt"/>
              <a:buAutoNum type="arabicPeriod"/>
              <a:defRPr/>
            </a:pPr>
            <a:r>
              <a:rPr lang="en-GB" sz="1800" dirty="0" smtClean="0"/>
              <a:t>Include links to other URIs so that they can discover more things. </a:t>
            </a:r>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8</a:t>
            </a:fld>
            <a:endParaRPr lang="en-GB" dirty="0"/>
          </a:p>
        </p:txBody>
      </p:sp>
      <p:sp>
        <p:nvSpPr>
          <p:cNvPr id="7" name="Rectangle 6"/>
          <p:cNvSpPr/>
          <p:nvPr/>
        </p:nvSpPr>
        <p:spPr bwMode="ltGray">
          <a:xfrm>
            <a:off x="4644008" y="5949280"/>
            <a:ext cx="3384376" cy="739130"/>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3"/>
              </a:rPr>
              <a:t>http://www.youtube.com/watch?v=4x_xzT5eF5Q</a:t>
            </a:r>
            <a:endParaRPr lang="en-GB" sz="1100" dirty="0" smtClean="0">
              <a:solidFill>
                <a:schemeClr val="tx1"/>
              </a:solidFill>
              <a:hlinkClick r:id="rId4"/>
            </a:endParaRPr>
          </a:p>
          <a:p>
            <a:r>
              <a:rPr lang="en-GB" sz="1100" dirty="0" smtClean="0">
                <a:solidFill>
                  <a:schemeClr val="tx1"/>
                </a:solidFill>
                <a:hlinkClick r:id="rId4"/>
              </a:rPr>
              <a:t>http://www.w3.org/DesignIssues/LinkedData.html</a:t>
            </a:r>
            <a:r>
              <a:rPr lang="en-GB" sz="1100" dirty="0" smtClean="0">
                <a:solidFill>
                  <a:schemeClr val="tx1"/>
                </a:solidFill>
              </a:rPr>
              <a:t>  </a:t>
            </a:r>
            <a:r>
              <a:rPr lang="en-GB" sz="1100" dirty="0" smtClean="0">
                <a:hlinkClick r:id="rId5"/>
              </a:rPr>
              <a:t>http://www.youtube.com/watch?v=uju4wT9uBIA</a:t>
            </a:r>
            <a:endParaRPr lang="en-GB" sz="1100" dirty="0" smtClean="0">
              <a:solidFill>
                <a:schemeClr val="tx1"/>
              </a:solidFill>
            </a:endParaRPr>
          </a:p>
          <a:p>
            <a:pPr>
              <a:buFont typeface="Arial" pitchFamily="34" charset="0"/>
              <a:buChar char="•"/>
            </a:pPr>
            <a:endParaRPr lang="en-GB" sz="1100" dirty="0" smtClean="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four principles in practice...</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9</a:t>
            </a:fld>
            <a:endParaRPr lang="en-GB" dirty="0"/>
          </a:p>
        </p:txBody>
      </p:sp>
      <p:pic>
        <p:nvPicPr>
          <p:cNvPr id="1025" name="Picture 1"/>
          <p:cNvPicPr>
            <a:picLocks noChangeAspect="1" noChangeArrowheads="1"/>
          </p:cNvPicPr>
          <p:nvPr/>
        </p:nvPicPr>
        <p:blipFill>
          <a:blip r:embed="rId3" cstate="print"/>
          <a:srcRect t="13440" b="5081"/>
          <a:stretch>
            <a:fillRect/>
          </a:stretch>
        </p:blipFill>
        <p:spPr bwMode="auto">
          <a:xfrm>
            <a:off x="0" y="1628800"/>
            <a:ext cx="9112576" cy="4176464"/>
          </a:xfrm>
          <a:prstGeom prst="rect">
            <a:avLst/>
          </a:prstGeom>
          <a:solidFill>
            <a:schemeClr val="bg1">
              <a:lumMod val="95000"/>
              <a:alpha val="50000"/>
            </a:schemeClr>
          </a:solidFill>
        </p:spPr>
      </p:pic>
      <p:pic>
        <p:nvPicPr>
          <p:cNvPr id="1026" name="Picture 2"/>
          <p:cNvPicPr>
            <a:picLocks noChangeAspect="1" noChangeArrowheads="1"/>
          </p:cNvPicPr>
          <p:nvPr/>
        </p:nvPicPr>
        <p:blipFill>
          <a:blip r:embed="rId4" cstate="print"/>
          <a:srcRect/>
          <a:stretch>
            <a:fillRect/>
          </a:stretch>
        </p:blipFill>
        <p:spPr bwMode="auto">
          <a:xfrm>
            <a:off x="2843808" y="2564904"/>
            <a:ext cx="3871097" cy="1838895"/>
          </a:xfrm>
          <a:prstGeom prst="rect">
            <a:avLst/>
          </a:prstGeom>
          <a:solidFill>
            <a:schemeClr val="bg1">
              <a:lumMod val="95000"/>
              <a:alpha val="50000"/>
            </a:schemeClr>
          </a:solidFill>
        </p:spPr>
      </p:pic>
      <p:sp>
        <p:nvSpPr>
          <p:cNvPr id="7" name="TextBox 6"/>
          <p:cNvSpPr txBox="1"/>
          <p:nvPr/>
        </p:nvSpPr>
        <p:spPr>
          <a:xfrm>
            <a:off x="5220072" y="2708920"/>
            <a:ext cx="576064" cy="720080"/>
          </a:xfrm>
          <a:prstGeom prst="rect">
            <a:avLst/>
          </a:prstGeom>
          <a:solidFill>
            <a:schemeClr val="bg1">
              <a:lumMod val="95000"/>
              <a:alpha val="50000"/>
            </a:schemeClr>
          </a:solid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3</a:t>
            </a:r>
          </a:p>
        </p:txBody>
      </p:sp>
      <p:cxnSp>
        <p:nvCxnSpPr>
          <p:cNvPr id="9" name="Straight Connector 8"/>
          <p:cNvCxnSpPr/>
          <p:nvPr/>
        </p:nvCxnSpPr>
        <p:spPr>
          <a:xfrm flipH="1">
            <a:off x="2843808" y="2276872"/>
            <a:ext cx="3456384" cy="288032"/>
          </a:xfrm>
          <a:prstGeom prst="line">
            <a:avLst/>
          </a:pr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660232" y="2276872"/>
            <a:ext cx="28575" cy="288032"/>
          </a:xfrm>
          <a:prstGeom prst="line">
            <a:avLst/>
          </a:pr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67744" y="4869160"/>
            <a:ext cx="792088" cy="720080"/>
          </a:xfrm>
          <a:prstGeom prst="rect">
            <a:avLst/>
          </a:prstGeom>
          <a:solidFill>
            <a:schemeClr val="bg1">
              <a:lumMod val="95000"/>
              <a:alpha val="50000"/>
            </a:schemeClr>
          </a:solid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4</a:t>
            </a:r>
          </a:p>
        </p:txBody>
      </p:sp>
      <p:sp>
        <p:nvSpPr>
          <p:cNvPr id="5" name="TextBox 4"/>
          <p:cNvSpPr txBox="1"/>
          <p:nvPr/>
        </p:nvSpPr>
        <p:spPr>
          <a:xfrm>
            <a:off x="6948264" y="2924944"/>
            <a:ext cx="1440160" cy="720080"/>
          </a:xfrm>
          <a:prstGeom prst="rect">
            <a:avLst/>
          </a:prstGeom>
          <a:solidFill>
            <a:schemeClr val="bg1">
              <a:lumMod val="95000"/>
              <a:alpha val="50000"/>
            </a:schemeClr>
          </a:solid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1 &amp; 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DS_presentation template v0.05">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ODS_presentation template v0.05</Template>
  <TotalTime>4524</TotalTime>
  <Words>2629</Words>
  <Application>Microsoft Office PowerPoint</Application>
  <PresentationFormat>Presentación en pantalla (4:3)</PresentationFormat>
  <Paragraphs>477</Paragraphs>
  <Slides>49</Slides>
  <Notes>18</Notes>
  <HiddenSlides>0</HiddenSlides>
  <MMClips>0</MMClips>
  <ScaleCrop>false</ScaleCrop>
  <HeadingPairs>
    <vt:vector size="4" baseType="variant">
      <vt:variant>
        <vt:lpstr>Tema</vt:lpstr>
      </vt:variant>
      <vt:variant>
        <vt:i4>1</vt:i4>
      </vt:variant>
      <vt:variant>
        <vt:lpstr>Títulos de diapositiva</vt:lpstr>
      </vt:variant>
      <vt:variant>
        <vt:i4>49</vt:i4>
      </vt:variant>
    </vt:vector>
  </HeadingPairs>
  <TitlesOfParts>
    <vt:vector size="50" baseType="lpstr">
      <vt:lpstr>ODS_presentation template v0.05</vt:lpstr>
      <vt:lpstr>Training Module 1.2    Introduction to Linked Data</vt:lpstr>
      <vt:lpstr>This presentation has been created by PwC  Authors:  Michiel De Keyzer, Nikolaos Loutas, Christophe Colas and Stijn Goedertier </vt:lpstr>
      <vt:lpstr>Learning objectives</vt:lpstr>
      <vt:lpstr>Content</vt:lpstr>
      <vt:lpstr>What is linked data? Evolution from a document-based Web to a Web of interlinked data.</vt:lpstr>
      <vt:lpstr>The Web is evolving from a “Web of linked documents” into a “Web of linked data”... (1/2)</vt:lpstr>
      <vt:lpstr>The Web is evolving from a “Web of linked documents” into a “Web of linked data”... (2/2)</vt:lpstr>
      <vt:lpstr>Defining linked data...</vt:lpstr>
      <vt:lpstr>The four principles in practice...</vt:lpstr>
      <vt:lpstr>Linked data vs. open data</vt:lpstr>
      <vt:lpstr>Linked data foundations URIs for naming things, RDF for describing data and SPARQL for querying it. </vt:lpstr>
      <vt:lpstr>Uniform Resource Identifier (URI)</vt:lpstr>
      <vt:lpstr>RDF &amp; SPARQL</vt:lpstr>
      <vt:lpstr>How to publish linked data? Paving the way towards 5-star linked data</vt:lpstr>
      <vt:lpstr>5 star-schema of Linked (Open) Data</vt:lpstr>
      <vt:lpstr>★ Make your stuff available on the Web under an open licence</vt:lpstr>
      <vt:lpstr>Pros &amp; cons of ★ open data</vt:lpstr>
      <vt:lpstr>★ ★ Make it available as structured data </vt:lpstr>
      <vt:lpstr>Pros &amp; cons of ★ ★ open data</vt:lpstr>
      <vt:lpstr>★ ★ ★ Use non-proprietary formats </vt:lpstr>
      <vt:lpstr>Pros &amp; cons of ★ ★ ★ open data</vt:lpstr>
      <vt:lpstr>★ ★ ★ ★ Use URIs to denote things</vt:lpstr>
      <vt:lpstr>Pros &amp; cons of ★ ★ ★ ★ open data</vt:lpstr>
      <vt:lpstr>★ ★ ★ ★ ★ Link your data to other data to provide context </vt:lpstr>
      <vt:lpstr>Pros &amp; cons of ★ ★ ★ ★ ★ open data</vt:lpstr>
      <vt:lpstr> Example Using Open Refine for RDF to publish tabular data as Linked Data.</vt:lpstr>
      <vt:lpstr>What is Open Refine RDF extension</vt:lpstr>
      <vt:lpstr>Case study: Linking data about plant protection products</vt:lpstr>
      <vt:lpstr>Creating the project in Open Refine</vt:lpstr>
      <vt:lpstr>Mapping the raw data to the ontology</vt:lpstr>
      <vt:lpstr>Exporting the data in RDF – Linked Data </vt:lpstr>
      <vt:lpstr> Towards Linked (Open) Government Data How can governments make use of linked data?</vt:lpstr>
      <vt:lpstr>Key milestones for linked government data</vt:lpstr>
      <vt:lpstr>Linked data can help you publish structured data and integrate data from different sources</vt:lpstr>
      <vt:lpstr>Linked data enables you to build a common integrated view of a real-world object</vt:lpstr>
      <vt:lpstr>Benefits of using linked data</vt:lpstr>
      <vt:lpstr>Considerations for publishing Linked Data</vt:lpstr>
      <vt:lpstr>Linked data initiatives in Europe Some examples on supra-national, national, regional and private initiatives in the area of linked (open) data across Europe.</vt:lpstr>
      <vt:lpstr>Member State initiatives – some examples</vt:lpstr>
      <vt:lpstr>Linked Government Data &amp; Metadata initiatives funded by the European Commission</vt:lpstr>
      <vt:lpstr>The Linked Government Data Pilots of ISA</vt:lpstr>
      <vt:lpstr>Non-governmental applications</vt:lpstr>
      <vt:lpstr>Conclusions</vt:lpstr>
      <vt:lpstr>Group questions</vt:lpstr>
      <vt:lpstr>Thank you! ...and now YOUR questions?</vt:lpstr>
      <vt:lpstr>References</vt:lpstr>
      <vt:lpstr>Further reading</vt:lpstr>
      <vt:lpstr>Related projects and initiatives</vt:lpstr>
      <vt:lpstr>Be part of our team...</vt:lpstr>
    </vt:vector>
  </TitlesOfParts>
  <Company>PricewaterhouseCoopers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Michiel De Keyzer</dc:creator>
  <cp:lastModifiedBy>Eva Prieto Morais</cp:lastModifiedBy>
  <cp:revision>384</cp:revision>
  <dcterms:created xsi:type="dcterms:W3CDTF">2013-05-16T07:58:13Z</dcterms:created>
  <dcterms:modified xsi:type="dcterms:W3CDTF">2013-10-09T14:44:24Z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