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60" r:id="rId6"/>
    <p:sldId id="264" r:id="rId7"/>
    <p:sldId id="265" r:id="rId8"/>
    <p:sldId id="266" r:id="rId9"/>
    <p:sldId id="267" r:id="rId10"/>
    <p:sldId id="269" r:id="rId11"/>
    <p:sldId id="271" r:id="rId12"/>
    <p:sldId id="262" r:id="rId1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2F6E"/>
    <a:srgbClr val="7F67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/>
    <p:restoredTop sz="96405"/>
  </p:normalViewPr>
  <p:slideViewPr>
    <p:cSldViewPr snapToGrid="0" snapToObjects="1">
      <p:cViewPr varScale="1">
        <p:scale>
          <a:sx n="82" d="100"/>
          <a:sy n="82" d="100"/>
        </p:scale>
        <p:origin x="50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5DD4E-F308-D744-9293-FB9D40F9E975}" type="datetimeFigureOut">
              <a:rPr lang="es-ES_tradnl" smtClean="0"/>
              <a:t>26/02/2020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ABD11-AA89-6B44-BB04-E989D108C18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600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8236-D92A-5344-9757-B51AECCC63B2}" type="datetimeFigureOut">
              <a:rPr lang="es-ES_tradnl" smtClean="0"/>
              <a:t>26/02/2020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05FB-7BB5-9546-B90A-D164D8D982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08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8236-D92A-5344-9757-B51AECCC63B2}" type="datetimeFigureOut">
              <a:rPr lang="es-ES_tradnl" smtClean="0"/>
              <a:t>26/02/2020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05FB-7BB5-9546-B90A-D164D8D982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876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8236-D92A-5344-9757-B51AECCC63B2}" type="datetimeFigureOut">
              <a:rPr lang="es-ES_tradnl" smtClean="0"/>
              <a:t>26/02/2020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05FB-7BB5-9546-B90A-D164D8D982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752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8236-D92A-5344-9757-B51AECCC63B2}" type="datetimeFigureOut">
              <a:rPr lang="es-ES_tradnl" smtClean="0"/>
              <a:t>26/02/2020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05FB-7BB5-9546-B90A-D164D8D982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43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8236-D92A-5344-9757-B51AECCC63B2}" type="datetimeFigureOut">
              <a:rPr lang="es-ES_tradnl" smtClean="0"/>
              <a:t>26/02/2020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05FB-7BB5-9546-B90A-D164D8D982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06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8236-D92A-5344-9757-B51AECCC63B2}" type="datetimeFigureOut">
              <a:rPr lang="es-ES_tradnl" smtClean="0"/>
              <a:t>26/02/2020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05FB-7BB5-9546-B90A-D164D8D982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588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8236-D92A-5344-9757-B51AECCC63B2}" type="datetimeFigureOut">
              <a:rPr lang="es-ES_tradnl" smtClean="0"/>
              <a:t>26/02/2020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05FB-7BB5-9546-B90A-D164D8D982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556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8236-D92A-5344-9757-B51AECCC63B2}" type="datetimeFigureOut">
              <a:rPr lang="es-ES_tradnl" smtClean="0"/>
              <a:t>26/02/2020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05FB-7BB5-9546-B90A-D164D8D982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508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8236-D92A-5344-9757-B51AECCC63B2}" type="datetimeFigureOut">
              <a:rPr lang="es-ES_tradnl" smtClean="0"/>
              <a:t>26/02/2020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05FB-7BB5-9546-B90A-D164D8D982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737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8236-D92A-5344-9757-B51AECCC63B2}" type="datetimeFigureOut">
              <a:rPr lang="es-ES_tradnl" smtClean="0"/>
              <a:t>26/02/2020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05FB-7BB5-9546-B90A-D164D8D982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27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8236-D92A-5344-9757-B51AECCC63B2}" type="datetimeFigureOut">
              <a:rPr lang="es-ES_tradnl" smtClean="0"/>
              <a:t>26/02/2020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05FB-7BB5-9546-B90A-D164D8D982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142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98236-D92A-5344-9757-B51AECCC63B2}" type="datetimeFigureOut">
              <a:rPr lang="es-ES_tradnl" smtClean="0"/>
              <a:t>26/02/2020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505FB-7BB5-9546-B90A-D164D8D982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502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ortada16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5897015"/>
            <a:ext cx="12192000" cy="9609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71913" y="1790889"/>
            <a:ext cx="54770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>
                <a:solidFill>
                  <a:srgbClr val="752F6E"/>
                </a:solidFill>
                <a:latin typeface="Myriad Pro" charset="0"/>
                <a:ea typeface="Myriad Pro" charset="0"/>
                <a:cs typeface="Myriad Pro" charset="0"/>
              </a:rPr>
              <a:t>Datos abiertos m</a:t>
            </a:r>
            <a:r>
              <a:rPr lang="es-ES" sz="4400" b="1" dirty="0" err="1">
                <a:solidFill>
                  <a:srgbClr val="752F6E"/>
                </a:solidFill>
                <a:latin typeface="Myriad Pro" charset="0"/>
                <a:ea typeface="Myriad Pro" charset="0"/>
                <a:cs typeface="Myriad Pro" charset="0"/>
              </a:rPr>
              <a:t>ás</a:t>
            </a:r>
            <a:r>
              <a:rPr lang="es-ES" sz="4400" b="1" dirty="0">
                <a:solidFill>
                  <a:srgbClr val="752F6E"/>
                </a:solidFill>
                <a:latin typeface="Myriad Pro" charset="0"/>
                <a:ea typeface="Myriad Pro" charset="0"/>
                <a:cs typeface="Myriad Pro" charset="0"/>
              </a:rPr>
              <a:t> allá del sector público</a:t>
            </a:r>
            <a:endParaRPr lang="es-ES_tradnl" sz="4400" b="1" dirty="0">
              <a:solidFill>
                <a:srgbClr val="752F6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66089" y="4444906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Febrero 2020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01" y="6130212"/>
            <a:ext cx="4132800" cy="39931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66089" y="3985522"/>
            <a:ext cx="1627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Carlos Iglesias</a:t>
            </a:r>
          </a:p>
        </p:txBody>
      </p:sp>
    </p:spTree>
    <p:extLst>
      <p:ext uri="{BB962C8B-B14F-4D97-AF65-F5344CB8AC3E}">
        <p14:creationId xmlns:p14="http://schemas.microsoft.com/office/powerpoint/2010/main" val="992519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236944" y="6268995"/>
            <a:ext cx="1163378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0787290" y="6431154"/>
            <a:ext cx="8018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900">
                <a:latin typeface="Myriad Pro" charset="0"/>
                <a:ea typeface="Myriad Pro" charset="0"/>
                <a:cs typeface="Myriad Pro" charset="0"/>
              </a:rPr>
              <a:t>datos.gob.es</a:t>
            </a:r>
            <a:endParaRPr lang="es-ES_tradnl" sz="9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3947" y="323673"/>
            <a:ext cx="3813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latin typeface="Myriad Pro" charset="0"/>
                <a:ea typeface="Myriad Pro" charset="0"/>
                <a:cs typeface="Myriad Pro" charset="0"/>
              </a:rPr>
              <a:t>Datos abiertos m</a:t>
            </a:r>
            <a:r>
              <a:rPr lang="es-ES" sz="1600" b="1" dirty="0" err="1">
                <a:latin typeface="Myriad Pro" charset="0"/>
                <a:ea typeface="Myriad Pro" charset="0"/>
                <a:cs typeface="Myriad Pro" charset="0"/>
              </a:rPr>
              <a:t>ás</a:t>
            </a:r>
            <a:r>
              <a:rPr lang="es-ES" sz="1600" b="1" dirty="0">
                <a:latin typeface="Myriad Pro" charset="0"/>
                <a:ea typeface="Myriad Pro" charset="0"/>
                <a:cs typeface="Myriad Pro" charset="0"/>
              </a:rPr>
              <a:t> allá del sector público</a:t>
            </a:r>
            <a:endParaRPr lang="es-ES_tradnl" sz="1600" b="1" dirty="0">
              <a:solidFill>
                <a:srgbClr val="752F6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464570" y="323673"/>
            <a:ext cx="1345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752F6E"/>
                </a:solidFill>
                <a:latin typeface="Myriad Pro" charset="0"/>
                <a:ea typeface="Myriad Pro" charset="0"/>
                <a:cs typeface="Myriad Pro" charset="0"/>
              </a:rPr>
              <a:t>Febrero 2020</a:t>
            </a:r>
          </a:p>
        </p:txBody>
      </p:sp>
      <p:sp>
        <p:nvSpPr>
          <p:cNvPr id="12" name="Shape 119">
            <a:extLst>
              <a:ext uri="{FF2B5EF4-FFF2-40B4-BE49-F238E27FC236}">
                <a16:creationId xmlns:a16="http://schemas.microsoft.com/office/drawing/2014/main" id="{48D91878-C3CE-3D4D-8632-FBDA7C1306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0758" y="1024244"/>
            <a:ext cx="10230766" cy="475551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lvl="0">
              <a:buSzPct val="25000"/>
            </a:pPr>
            <a:r>
              <a:rPr lang="es-ES" sz="3000" b="1" i="0" u="none" strike="noStrike" cap="none" dirty="0">
                <a:solidFill>
                  <a:srgbClr val="752F6E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Modelos de colaboración entre entidades públicas y privadas</a:t>
            </a:r>
            <a:endParaRPr lang="es-ES" sz="300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Myriad Pro" charset="0"/>
              <a:ea typeface="Myriad Pro" charset="0"/>
              <a:cs typeface="Myriad Pro" charset="0"/>
              <a:sym typeface="Arial"/>
            </a:endParaRPr>
          </a:p>
        </p:txBody>
      </p:sp>
      <p:pic>
        <p:nvPicPr>
          <p:cNvPr id="14" name="Imagen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9" y="2021243"/>
            <a:ext cx="12010768" cy="3726304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11589112" y="6430408"/>
            <a:ext cx="281612" cy="238186"/>
          </a:xfrm>
          <a:prstGeom prst="rect">
            <a:avLst/>
          </a:prstGeom>
          <a:solidFill>
            <a:srgbClr val="752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00" dirty="0"/>
              <a:t>10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506C189-F6F8-48F3-8B42-5D5995BC8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44" y="6377142"/>
            <a:ext cx="3154252" cy="3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13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236944" y="6268995"/>
            <a:ext cx="1163378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0787290" y="6431154"/>
            <a:ext cx="8018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900">
                <a:latin typeface="Myriad Pro" charset="0"/>
                <a:ea typeface="Myriad Pro" charset="0"/>
                <a:cs typeface="Myriad Pro" charset="0"/>
              </a:rPr>
              <a:t>datos.gob.es</a:t>
            </a:r>
            <a:endParaRPr lang="es-ES_tradnl" sz="9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89112" y="6430408"/>
            <a:ext cx="281612" cy="238186"/>
          </a:xfrm>
          <a:prstGeom prst="rect">
            <a:avLst/>
          </a:prstGeom>
          <a:solidFill>
            <a:srgbClr val="752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CDD8BFD-9F32-F74A-BBAA-8FD3277608E9}" type="slidenum">
              <a:rPr lang="es-ES_tradnl" sz="700" smtClean="0"/>
              <a:t>11</a:t>
            </a:fld>
            <a:endParaRPr lang="es-ES_tradnl" sz="7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43947" y="323673"/>
            <a:ext cx="3813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latin typeface="Myriad Pro" charset="0"/>
                <a:ea typeface="Myriad Pro" charset="0"/>
                <a:cs typeface="Myriad Pro" charset="0"/>
              </a:rPr>
              <a:t>Datos abiertos m</a:t>
            </a:r>
            <a:r>
              <a:rPr lang="es-ES" sz="1600" b="1" dirty="0" err="1">
                <a:latin typeface="Myriad Pro" charset="0"/>
                <a:ea typeface="Myriad Pro" charset="0"/>
                <a:cs typeface="Myriad Pro" charset="0"/>
              </a:rPr>
              <a:t>ás</a:t>
            </a:r>
            <a:r>
              <a:rPr lang="es-ES" sz="1600" b="1" dirty="0">
                <a:latin typeface="Myriad Pro" charset="0"/>
                <a:ea typeface="Myriad Pro" charset="0"/>
                <a:cs typeface="Myriad Pro" charset="0"/>
              </a:rPr>
              <a:t> allá del sector público</a:t>
            </a:r>
            <a:endParaRPr lang="es-ES_tradnl" sz="1600" b="1" dirty="0">
              <a:solidFill>
                <a:srgbClr val="752F6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464570" y="323673"/>
            <a:ext cx="1345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752F6E"/>
                </a:solidFill>
                <a:latin typeface="Myriad Pro" charset="0"/>
                <a:ea typeface="Myriad Pro" charset="0"/>
                <a:cs typeface="Myriad Pro" charset="0"/>
              </a:rPr>
              <a:t>Febrero 2020</a:t>
            </a:r>
          </a:p>
        </p:txBody>
      </p:sp>
      <p:sp>
        <p:nvSpPr>
          <p:cNvPr id="12" name="Shape 119">
            <a:extLst>
              <a:ext uri="{FF2B5EF4-FFF2-40B4-BE49-F238E27FC236}">
                <a16:creationId xmlns:a16="http://schemas.microsoft.com/office/drawing/2014/main" id="{48D91878-C3CE-3D4D-8632-FBDA7C1306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0757" y="1024244"/>
            <a:ext cx="11168355" cy="475551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lvl="0">
              <a:buSzPct val="25000"/>
            </a:pPr>
            <a:r>
              <a:rPr lang="es-ES" sz="3000" b="1" i="0" u="none" strike="noStrike" cap="none" dirty="0">
                <a:solidFill>
                  <a:srgbClr val="752F6E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Modelos de colaboración entre entidades públicas y privadas </a:t>
            </a:r>
            <a:r>
              <a:rPr lang="es-ES" sz="3000" b="1" i="0" u="none" strike="noStrike" cap="none">
                <a:solidFill>
                  <a:srgbClr val="752F6E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(cont.)</a:t>
            </a:r>
            <a:endParaRPr lang="es-ES" sz="300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Myriad Pro" charset="0"/>
              <a:ea typeface="Myriad Pro" charset="0"/>
              <a:cs typeface="Myriad Pro" charset="0"/>
              <a:sym typeface="Arial"/>
            </a:endParaRPr>
          </a:p>
        </p:txBody>
      </p:sp>
      <p:pic>
        <p:nvPicPr>
          <p:cNvPr id="14" name="Imagen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09" y="2219864"/>
            <a:ext cx="10635049" cy="395034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F39A33D-22CE-49E3-B618-D546C8159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44" y="6377142"/>
            <a:ext cx="3154252" cy="3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86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3643" y="3193725"/>
            <a:ext cx="1570463" cy="4705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3300153" y="0"/>
            <a:ext cx="8891847" cy="6858000"/>
          </a:xfrm>
          <a:prstGeom prst="rect">
            <a:avLst/>
          </a:prstGeom>
          <a:solidFill>
            <a:srgbClr val="752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8" name="Agrupar 7"/>
          <p:cNvGrpSpPr/>
          <p:nvPr/>
        </p:nvGrpSpPr>
        <p:grpSpPr>
          <a:xfrm>
            <a:off x="4044987" y="2521059"/>
            <a:ext cx="5730779" cy="1815882"/>
            <a:chOff x="4044987" y="2383226"/>
            <a:chExt cx="5730779" cy="1815882"/>
          </a:xfrm>
        </p:grpSpPr>
        <p:sp>
          <p:nvSpPr>
            <p:cNvPr id="5" name="CuadroTexto 4"/>
            <p:cNvSpPr txBox="1"/>
            <p:nvPr/>
          </p:nvSpPr>
          <p:spPr>
            <a:xfrm>
              <a:off x="4044987" y="2383226"/>
              <a:ext cx="57307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4000" b="1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Datos abiertos m</a:t>
              </a:r>
              <a:r>
                <a:rPr lang="es-ES" sz="4000" b="1" dirty="0" err="1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ás</a:t>
              </a:r>
              <a:r>
                <a:rPr lang="es-ES" sz="4000" b="1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 allá del sector público</a:t>
              </a:r>
              <a:endParaRPr lang="es-ES_tradnl" sz="40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4044987" y="3829776"/>
              <a:ext cx="14221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Febrero 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92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6944" y="6421182"/>
            <a:ext cx="825738" cy="2474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ector recto 4"/>
          <p:cNvCxnSpPr/>
          <p:nvPr/>
        </p:nvCxnSpPr>
        <p:spPr>
          <a:xfrm>
            <a:off x="236944" y="6268995"/>
            <a:ext cx="1163378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0787290" y="6431154"/>
            <a:ext cx="8018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900" dirty="0" err="1">
                <a:latin typeface="Myriad Pro" charset="0"/>
                <a:ea typeface="Myriad Pro" charset="0"/>
                <a:cs typeface="Myriad Pro" charset="0"/>
              </a:rPr>
              <a:t>datos.gob.es</a:t>
            </a:r>
            <a:endParaRPr lang="es-ES_tradnl" sz="9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616808" y="6414678"/>
            <a:ext cx="253916" cy="253916"/>
          </a:xfrm>
          <a:prstGeom prst="rect">
            <a:avLst/>
          </a:prstGeom>
          <a:solidFill>
            <a:srgbClr val="752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0971764-EA99-3E41-B2F0-C22B116C8D49}" type="slidenum">
              <a:rPr lang="es-ES_tradnl" sz="1050" smtClean="0"/>
              <a:t>2</a:t>
            </a:fld>
            <a:endParaRPr lang="es-ES_tradnl" sz="1050" dirty="0"/>
          </a:p>
        </p:txBody>
      </p:sp>
      <p:sp>
        <p:nvSpPr>
          <p:cNvPr id="8" name="CuadroTexto 7"/>
          <p:cNvSpPr txBox="1"/>
          <p:nvPr/>
        </p:nvSpPr>
        <p:spPr>
          <a:xfrm>
            <a:off x="143947" y="323673"/>
            <a:ext cx="3813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latin typeface="Myriad Pro" charset="0"/>
                <a:ea typeface="Myriad Pro" charset="0"/>
                <a:cs typeface="Myriad Pro" charset="0"/>
              </a:rPr>
              <a:t>Datos abiertos </a:t>
            </a:r>
            <a:r>
              <a:rPr lang="es-ES" sz="1600" b="1" dirty="0">
                <a:latin typeface="Myriad Pro" charset="0"/>
                <a:ea typeface="Myriad Pro" charset="0"/>
                <a:cs typeface="Myriad Pro" charset="0"/>
              </a:rPr>
              <a:t>más allá del sector público</a:t>
            </a:r>
            <a:endParaRPr lang="es-ES_tradnl" sz="1600" b="1" dirty="0">
              <a:solidFill>
                <a:srgbClr val="752F6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5" y="910751"/>
            <a:ext cx="4005962" cy="505803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5F4C07E-418C-7A48-A33F-24EE48FA20CD}"/>
              </a:ext>
            </a:extLst>
          </p:cNvPr>
          <p:cNvSpPr txBox="1"/>
          <p:nvPr/>
        </p:nvSpPr>
        <p:spPr>
          <a:xfrm>
            <a:off x="4596211" y="2067931"/>
            <a:ext cx="7316041" cy="3289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s-ES" sz="1600" b="1" dirty="0">
                <a:latin typeface="Open Sans" charset="0"/>
                <a:ea typeface="Open Sans" charset="0"/>
                <a:cs typeface="Open Sans" charset="0"/>
              </a:rPr>
              <a:t>Incentivos para que los organismos privados abran sus datos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s-ES" sz="1600" b="1" dirty="0">
                <a:latin typeface="Open Sans" charset="0"/>
                <a:ea typeface="Open Sans" charset="0"/>
                <a:cs typeface="Open Sans" charset="0"/>
              </a:rPr>
              <a:t>Otros publicadores de datos más allá del sector público</a:t>
            </a:r>
          </a:p>
          <a:p>
            <a:pPr marL="685800" lvl="1" indent="-228600">
              <a:lnSpc>
                <a:spcPct val="150000"/>
              </a:lnSpc>
              <a:buAutoNum type="arabicPeriod"/>
            </a:pPr>
            <a:r>
              <a:rPr lang="es-ES" sz="1600" b="1" dirty="0">
                <a:latin typeface="Open Sans" charset="0"/>
                <a:ea typeface="Open Sans" charset="0"/>
                <a:cs typeface="Open Sans" charset="0"/>
              </a:rPr>
              <a:t>¿Por qué motivos comparte el sector privado datos?</a:t>
            </a:r>
          </a:p>
          <a:p>
            <a:pPr marL="685800" lvl="1" indent="-228600">
              <a:lnSpc>
                <a:spcPct val="150000"/>
              </a:lnSpc>
              <a:buFontTx/>
              <a:buAutoNum type="arabicPeriod"/>
            </a:pPr>
            <a:r>
              <a:rPr lang="es-ES" sz="1600" b="1" dirty="0">
                <a:latin typeface="Open Sans" charset="0"/>
                <a:ea typeface="Open Sans" charset="0"/>
                <a:cs typeface="Open Sans" charset="0"/>
              </a:rPr>
              <a:t>¿Por qué motivos comparte el sector académico y de la innovación datos?</a:t>
            </a:r>
          </a:p>
          <a:p>
            <a:pPr marL="685800" lvl="1" indent="-228600">
              <a:lnSpc>
                <a:spcPct val="150000"/>
              </a:lnSpc>
              <a:buFontTx/>
              <a:buAutoNum type="arabicPeriod"/>
            </a:pPr>
            <a:r>
              <a:rPr lang="es-ES" sz="1600" b="1" dirty="0">
                <a:latin typeface="Open Sans" charset="0"/>
                <a:ea typeface="Open Sans" charset="0"/>
                <a:cs typeface="Open Sans" charset="0"/>
              </a:rPr>
              <a:t>¿Por qué motivos comparte el tercer sector datos?</a:t>
            </a:r>
          </a:p>
          <a:p>
            <a:pPr marL="685800" lvl="1" indent="-228600">
              <a:lnSpc>
                <a:spcPct val="150000"/>
              </a:lnSpc>
              <a:buFontTx/>
              <a:buAutoNum type="arabicPeriod"/>
            </a:pPr>
            <a:r>
              <a:rPr lang="es-ES" sz="1600" b="1" dirty="0">
                <a:latin typeface="Open Sans" charset="0"/>
                <a:ea typeface="Open Sans" charset="0"/>
                <a:cs typeface="Open Sans" charset="0"/>
              </a:rPr>
              <a:t>¿Por qué motivos comparten los ciudadanos datos?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es-ES" sz="1600" b="1" dirty="0">
                <a:latin typeface="Open Sans" charset="0"/>
                <a:ea typeface="Open Sans" charset="0"/>
                <a:cs typeface="Open Sans" charset="0"/>
              </a:rPr>
              <a:t>Modelos de colaboración entre entidades públicas y privadas</a:t>
            </a:r>
          </a:p>
          <a:p>
            <a:pPr marL="685800" lvl="1" indent="-228600">
              <a:lnSpc>
                <a:spcPct val="150000"/>
              </a:lnSpc>
              <a:buAutoNum type="arabicPeriod"/>
            </a:pPr>
            <a:endParaRPr lang="es-ES" sz="12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1" name="Shape 119">
            <a:extLst>
              <a:ext uri="{FF2B5EF4-FFF2-40B4-BE49-F238E27FC236}">
                <a16:creationId xmlns:a16="http://schemas.microsoft.com/office/drawing/2014/main" id="{48D91878-C3CE-3D4D-8632-FBDA7C1306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12688" y="1529441"/>
            <a:ext cx="3014422" cy="449484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ctr" anchorCtr="0">
            <a:noAutofit/>
          </a:bodyPr>
          <a:lstStyle/>
          <a:p>
            <a:pPr lvl="0">
              <a:buSzPct val="25000"/>
            </a:pPr>
            <a:r>
              <a:rPr lang="es-ES" sz="3200" b="1" i="0" u="none" strike="noStrike" cap="none" dirty="0">
                <a:solidFill>
                  <a:srgbClr val="752F6E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Índice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0464570" y="323673"/>
            <a:ext cx="1457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752F6E"/>
                </a:solidFill>
                <a:latin typeface="Myriad Pro" charset="0"/>
                <a:ea typeface="Myriad Pro" charset="0"/>
                <a:cs typeface="Myriad Pro" charset="0"/>
              </a:rPr>
              <a:t>Febrero 2020</a:t>
            </a:r>
          </a:p>
        </p:txBody>
      </p:sp>
    </p:spTree>
    <p:extLst>
      <p:ext uri="{BB962C8B-B14F-4D97-AF65-F5344CB8AC3E}">
        <p14:creationId xmlns:p14="http://schemas.microsoft.com/office/powerpoint/2010/main" val="153170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6944" y="996778"/>
            <a:ext cx="2572159" cy="48438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236944" y="6268995"/>
            <a:ext cx="1163378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0787290" y="6431154"/>
            <a:ext cx="8018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900" dirty="0" err="1">
                <a:latin typeface="Myriad Pro" charset="0"/>
                <a:ea typeface="Myriad Pro" charset="0"/>
                <a:cs typeface="Myriad Pro" charset="0"/>
              </a:rPr>
              <a:t>datos.gob.es</a:t>
            </a:r>
            <a:endParaRPr lang="es-ES_tradnl" sz="9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616808" y="6414678"/>
            <a:ext cx="253916" cy="253916"/>
          </a:xfrm>
          <a:prstGeom prst="rect">
            <a:avLst/>
          </a:prstGeom>
          <a:solidFill>
            <a:srgbClr val="752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CDD8BFD-9F32-F74A-BBAA-8FD3277608E9}" type="slidenum">
              <a:rPr lang="es-ES_tradnl" sz="1050" smtClean="0"/>
              <a:t>3</a:t>
            </a:fld>
            <a:endParaRPr lang="es-ES_tradnl" sz="1050" dirty="0"/>
          </a:p>
        </p:txBody>
      </p:sp>
      <p:sp>
        <p:nvSpPr>
          <p:cNvPr id="9" name="CuadroTexto 8"/>
          <p:cNvSpPr txBox="1"/>
          <p:nvPr/>
        </p:nvSpPr>
        <p:spPr>
          <a:xfrm>
            <a:off x="143947" y="323673"/>
            <a:ext cx="3813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latin typeface="Myriad Pro" charset="0"/>
                <a:ea typeface="Myriad Pro" charset="0"/>
                <a:cs typeface="Myriad Pro" charset="0"/>
              </a:rPr>
              <a:t>Datos abiertos </a:t>
            </a:r>
            <a:r>
              <a:rPr lang="es-ES" sz="1600" b="1" dirty="0">
                <a:latin typeface="Myriad Pro" charset="0"/>
                <a:ea typeface="Myriad Pro" charset="0"/>
                <a:cs typeface="Myriad Pro" charset="0"/>
              </a:rPr>
              <a:t>más allá del sector público</a:t>
            </a:r>
            <a:endParaRPr lang="es-ES_tradnl" sz="1600" b="1" dirty="0">
              <a:solidFill>
                <a:srgbClr val="752F6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464570" y="323673"/>
            <a:ext cx="1345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752F6E"/>
                </a:solidFill>
                <a:latin typeface="Myriad Pro" charset="0"/>
                <a:ea typeface="Myriad Pro" charset="0"/>
                <a:cs typeface="Myriad Pro" charset="0"/>
              </a:rPr>
              <a:t>Febrero 2020</a:t>
            </a:r>
          </a:p>
        </p:txBody>
      </p:sp>
      <p:sp>
        <p:nvSpPr>
          <p:cNvPr id="12" name="Shape 119">
            <a:extLst>
              <a:ext uri="{FF2B5EF4-FFF2-40B4-BE49-F238E27FC236}">
                <a16:creationId xmlns:a16="http://schemas.microsoft.com/office/drawing/2014/main" id="{48D91878-C3CE-3D4D-8632-FBDA7C1306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0757" y="1427390"/>
            <a:ext cx="2100021" cy="950825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ctr" anchorCtr="0">
            <a:noAutofit/>
          </a:bodyPr>
          <a:lstStyle/>
          <a:p>
            <a:pPr lvl="0">
              <a:buSzPct val="25000"/>
            </a:pPr>
            <a:r>
              <a:rPr lang="es-ES" sz="3000" b="1" i="0" u="none" strike="noStrike" cap="none" dirty="0">
                <a:solidFill>
                  <a:srgbClr val="752F6E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Resumen ejecutivo</a:t>
            </a:r>
            <a:endParaRPr lang="es-ES" sz="300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Myriad Pro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14" name="Shape 119">
            <a:extLst>
              <a:ext uri="{FF2B5EF4-FFF2-40B4-BE49-F238E27FC236}">
                <a16:creationId xmlns:a16="http://schemas.microsoft.com/office/drawing/2014/main" id="{48D91878-C3CE-3D4D-8632-FBDA7C1306D0}"/>
              </a:ext>
            </a:extLst>
          </p:cNvPr>
          <p:cNvSpPr txBox="1">
            <a:spLocks/>
          </p:cNvSpPr>
          <p:nvPr/>
        </p:nvSpPr>
        <p:spPr>
          <a:xfrm>
            <a:off x="420757" y="2825152"/>
            <a:ext cx="1836411" cy="1522691"/>
          </a:xfrm>
          <a:prstGeom prst="rect">
            <a:avLst/>
          </a:prstGeom>
          <a:noFill/>
          <a:ln>
            <a:noFill/>
          </a:ln>
        </p:spPr>
        <p:txBody>
          <a:bodyPr vert="horz" lIns="68550" tIns="34275" rIns="68550" bIns="3427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1200" b="1" dirty="0">
                <a:latin typeface="Myriad Pro" charset="0"/>
                <a:ea typeface="Myriad Pro" charset="0"/>
                <a:cs typeface="Myriad Pro" charset="0"/>
              </a:rPr>
              <a:t>Publicadores</a:t>
            </a:r>
          </a:p>
          <a:p>
            <a:pPr>
              <a:lnSpc>
                <a:spcPct val="100000"/>
              </a:lnSpc>
            </a:pPr>
            <a:r>
              <a:rPr lang="es-ES" sz="1200" b="1" dirty="0">
                <a:latin typeface="Myriad Pro" charset="0"/>
                <a:ea typeface="Myriad Pro" charset="0"/>
                <a:cs typeface="Myriad Pro" charset="0"/>
              </a:rPr>
              <a:t>Motivaciones</a:t>
            </a:r>
          </a:p>
          <a:p>
            <a:pPr>
              <a:lnSpc>
                <a:spcPct val="100000"/>
              </a:lnSpc>
            </a:pPr>
            <a:r>
              <a:rPr lang="es-ES" sz="1200" b="1" dirty="0">
                <a:latin typeface="Myriad Pro" charset="0"/>
                <a:ea typeface="Myriad Pro" charset="0"/>
                <a:cs typeface="Myriad Pro" charset="0"/>
              </a:rPr>
              <a:t>Modelos de colaboración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5F4C07E-418C-7A48-A33F-24EE48FA20CD}"/>
              </a:ext>
            </a:extLst>
          </p:cNvPr>
          <p:cNvSpPr txBox="1"/>
          <p:nvPr/>
        </p:nvSpPr>
        <p:spPr>
          <a:xfrm>
            <a:off x="2863616" y="1626673"/>
            <a:ext cx="9751584" cy="358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" sz="2200" dirty="0">
                <a:latin typeface="Open Sans" charset="0"/>
                <a:ea typeface="Open Sans" charset="0"/>
                <a:cs typeface="Open Sans" charset="0"/>
              </a:rPr>
              <a:t>Evolución desde el Open </a:t>
            </a:r>
            <a:r>
              <a:rPr lang="es-ES" sz="2200" dirty="0" err="1">
                <a:latin typeface="Open Sans" charset="0"/>
                <a:ea typeface="Open Sans" charset="0"/>
                <a:cs typeface="Open Sans" charset="0"/>
              </a:rPr>
              <a:t>Government</a:t>
            </a:r>
            <a:r>
              <a:rPr lang="es-ES" sz="2200" dirty="0">
                <a:latin typeface="Open Sans" charset="0"/>
                <a:ea typeface="Open Sans" charset="0"/>
                <a:cs typeface="Open Sans" charset="0"/>
              </a:rPr>
              <a:t> Data hacia el Open Data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" sz="2200" dirty="0">
                <a:latin typeface="Open Sans" charset="0"/>
                <a:ea typeface="Open Sans" charset="0"/>
                <a:cs typeface="Open Sans" charset="0"/>
              </a:rPr>
              <a:t>No todos los datos están en el sector público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" sz="2200" dirty="0">
                <a:latin typeface="Open Sans" charset="0"/>
                <a:ea typeface="Open Sans" charset="0"/>
                <a:cs typeface="Open Sans" charset="0"/>
              </a:rPr>
              <a:t>Surgen otros sectores como publicadores activos de datos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" sz="2200" dirty="0">
                <a:latin typeface="Open Sans" charset="0"/>
                <a:ea typeface="Open Sans" charset="0"/>
                <a:cs typeface="Open Sans" charset="0"/>
              </a:rPr>
              <a:t>Las motivaciones son variadas y distintas en cada caso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" sz="2200" dirty="0">
                <a:latin typeface="Open Sans" charset="0"/>
                <a:ea typeface="Open Sans" charset="0"/>
                <a:cs typeface="Open Sans" charset="0"/>
              </a:rPr>
              <a:t>Es necesario mejorar la coordinación y la integración entre sectores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" sz="2200" dirty="0">
                <a:latin typeface="Open Sans" charset="0"/>
                <a:ea typeface="Open Sans" charset="0"/>
                <a:cs typeface="Open Sans" charset="0"/>
              </a:rPr>
              <a:t>Se desarrollan modelos colaborativos para la apertura de datos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" sz="2200" dirty="0">
                <a:latin typeface="Open Sans" charset="0"/>
                <a:ea typeface="Open Sans" charset="0"/>
                <a:cs typeface="Open Sans" charset="0"/>
              </a:rPr>
              <a:t>No existe un modelo único que sirva para todo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EEBE342-AAF8-45C6-93CE-6A31F823B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44" y="6377142"/>
            <a:ext cx="3154252" cy="3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4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236944" y="6268995"/>
            <a:ext cx="1163378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0787290" y="6431154"/>
            <a:ext cx="8018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900" dirty="0" err="1">
                <a:latin typeface="Myriad Pro" charset="0"/>
                <a:ea typeface="Myriad Pro" charset="0"/>
                <a:cs typeface="Myriad Pro" charset="0"/>
              </a:rPr>
              <a:t>datos.gob.es</a:t>
            </a:r>
            <a:endParaRPr lang="es-ES_tradnl" sz="9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616808" y="6414678"/>
            <a:ext cx="253916" cy="253916"/>
          </a:xfrm>
          <a:prstGeom prst="rect">
            <a:avLst/>
          </a:prstGeom>
          <a:solidFill>
            <a:srgbClr val="752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CDD8BFD-9F32-F74A-BBAA-8FD3277608E9}" type="slidenum">
              <a:rPr lang="es-ES_tradnl" sz="1050" smtClean="0"/>
              <a:t>4</a:t>
            </a:fld>
            <a:endParaRPr lang="es-ES_tradnl" sz="1050" dirty="0"/>
          </a:p>
        </p:txBody>
      </p:sp>
      <p:sp>
        <p:nvSpPr>
          <p:cNvPr id="9" name="CuadroTexto 8"/>
          <p:cNvSpPr txBox="1"/>
          <p:nvPr/>
        </p:nvSpPr>
        <p:spPr>
          <a:xfrm>
            <a:off x="143947" y="323673"/>
            <a:ext cx="3813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latin typeface="Myriad Pro" charset="0"/>
                <a:ea typeface="Myriad Pro" charset="0"/>
                <a:cs typeface="Myriad Pro" charset="0"/>
              </a:rPr>
              <a:t>Datos abiertos m</a:t>
            </a:r>
            <a:r>
              <a:rPr lang="es-ES" sz="1600" b="1" dirty="0" err="1">
                <a:latin typeface="Myriad Pro" charset="0"/>
                <a:ea typeface="Myriad Pro" charset="0"/>
                <a:cs typeface="Myriad Pro" charset="0"/>
              </a:rPr>
              <a:t>ás</a:t>
            </a:r>
            <a:r>
              <a:rPr lang="es-ES" sz="1600" b="1" dirty="0">
                <a:latin typeface="Myriad Pro" charset="0"/>
                <a:ea typeface="Myriad Pro" charset="0"/>
                <a:cs typeface="Myriad Pro" charset="0"/>
              </a:rPr>
              <a:t> allá del sector público</a:t>
            </a:r>
            <a:endParaRPr lang="es-ES_tradnl" sz="1600" b="1" dirty="0">
              <a:solidFill>
                <a:srgbClr val="752F6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464570" y="323673"/>
            <a:ext cx="1345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752F6E"/>
                </a:solidFill>
                <a:latin typeface="Myriad Pro" charset="0"/>
                <a:ea typeface="Myriad Pro" charset="0"/>
                <a:cs typeface="Myriad Pro" charset="0"/>
              </a:rPr>
              <a:t>Febrero 2020</a:t>
            </a:r>
          </a:p>
        </p:txBody>
      </p:sp>
      <p:sp>
        <p:nvSpPr>
          <p:cNvPr id="12" name="Shape 119">
            <a:extLst>
              <a:ext uri="{FF2B5EF4-FFF2-40B4-BE49-F238E27FC236}">
                <a16:creationId xmlns:a16="http://schemas.microsoft.com/office/drawing/2014/main" id="{48D91878-C3CE-3D4D-8632-FBDA7C1306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0758" y="1024244"/>
            <a:ext cx="10755242" cy="475551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lvl="0">
              <a:buSzPct val="25000"/>
            </a:pPr>
            <a:r>
              <a:rPr lang="es-ES" sz="3000" b="1" i="0" u="none" strike="noStrike" cap="none" dirty="0">
                <a:solidFill>
                  <a:srgbClr val="752F6E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Incentivos para que las organizaciones privadas abran </a:t>
            </a:r>
            <a:r>
              <a:rPr lang="es-ES" sz="3000" b="1" i="0" u="none" strike="noStrike" cap="none">
                <a:solidFill>
                  <a:srgbClr val="752F6E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sus datos</a:t>
            </a:r>
            <a:endParaRPr lang="es-ES" sz="300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Myriad Pro" charset="0"/>
              <a:ea typeface="Myriad Pro" charset="0"/>
              <a:cs typeface="Myriad Pro" charset="0"/>
              <a:sym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3" y="2311612"/>
            <a:ext cx="2781300" cy="28448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11" y="2512122"/>
            <a:ext cx="2781300" cy="26442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00" y="2486126"/>
            <a:ext cx="2781300" cy="269628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610" y="2387153"/>
            <a:ext cx="2642503" cy="28448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819CA7C-5AEE-44E8-A813-DCA097219B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944" y="6377142"/>
            <a:ext cx="3154252" cy="3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7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236944" y="6268995"/>
            <a:ext cx="1163378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0787290" y="6431154"/>
            <a:ext cx="8018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900">
                <a:latin typeface="Myriad Pro" charset="0"/>
                <a:ea typeface="Myriad Pro" charset="0"/>
                <a:cs typeface="Myriad Pro" charset="0"/>
              </a:rPr>
              <a:t>datos.gob.es</a:t>
            </a:r>
            <a:endParaRPr lang="es-ES_tradnl" sz="9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616808" y="6414678"/>
            <a:ext cx="253916" cy="253916"/>
          </a:xfrm>
          <a:prstGeom prst="rect">
            <a:avLst/>
          </a:prstGeom>
          <a:solidFill>
            <a:srgbClr val="752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CDD8BFD-9F32-F74A-BBAA-8FD3277608E9}" type="slidenum">
              <a:rPr lang="es-ES_tradnl" sz="1050" smtClean="0"/>
              <a:t>5</a:t>
            </a:fld>
            <a:endParaRPr lang="es-ES_tradnl" sz="1050" dirty="0"/>
          </a:p>
        </p:txBody>
      </p:sp>
      <p:sp>
        <p:nvSpPr>
          <p:cNvPr id="9" name="CuadroTexto 8"/>
          <p:cNvSpPr txBox="1"/>
          <p:nvPr/>
        </p:nvSpPr>
        <p:spPr>
          <a:xfrm>
            <a:off x="143947" y="323673"/>
            <a:ext cx="3813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latin typeface="Myriad Pro" charset="0"/>
                <a:ea typeface="Myriad Pro" charset="0"/>
                <a:cs typeface="Myriad Pro" charset="0"/>
              </a:rPr>
              <a:t>Datos abiertos m</a:t>
            </a:r>
            <a:r>
              <a:rPr lang="es-ES" sz="1600" b="1" dirty="0" err="1">
                <a:latin typeface="Myriad Pro" charset="0"/>
                <a:ea typeface="Myriad Pro" charset="0"/>
                <a:cs typeface="Myriad Pro" charset="0"/>
              </a:rPr>
              <a:t>ás</a:t>
            </a:r>
            <a:r>
              <a:rPr lang="es-ES" sz="1600" b="1" dirty="0">
                <a:latin typeface="Myriad Pro" charset="0"/>
                <a:ea typeface="Myriad Pro" charset="0"/>
                <a:cs typeface="Myriad Pro" charset="0"/>
              </a:rPr>
              <a:t> allá del sector público</a:t>
            </a:r>
            <a:endParaRPr lang="es-ES_tradnl" sz="1600" b="1" dirty="0">
              <a:solidFill>
                <a:srgbClr val="752F6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464570" y="323673"/>
            <a:ext cx="1345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752F6E"/>
                </a:solidFill>
                <a:latin typeface="Myriad Pro" charset="0"/>
                <a:ea typeface="Myriad Pro" charset="0"/>
                <a:cs typeface="Myriad Pro" charset="0"/>
              </a:rPr>
              <a:t>Febrero 2020</a:t>
            </a:r>
          </a:p>
        </p:txBody>
      </p:sp>
      <p:sp>
        <p:nvSpPr>
          <p:cNvPr id="12" name="Shape 119">
            <a:extLst>
              <a:ext uri="{FF2B5EF4-FFF2-40B4-BE49-F238E27FC236}">
                <a16:creationId xmlns:a16="http://schemas.microsoft.com/office/drawing/2014/main" id="{48D91878-C3CE-3D4D-8632-FBDA7C1306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0758" y="1278441"/>
            <a:ext cx="10366532" cy="475551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lvl="0">
              <a:buSzPct val="25000"/>
            </a:pPr>
            <a:r>
              <a:rPr lang="es-ES" sz="3000" b="1" i="0" u="none" strike="noStrike" cap="none" dirty="0">
                <a:solidFill>
                  <a:srgbClr val="752F6E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Otros publicadores de datos más allá del sector público</a:t>
            </a:r>
            <a:endParaRPr lang="es-ES" sz="300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Myriad Pro" charset="0"/>
              <a:ea typeface="Myriad Pro" charset="0"/>
              <a:cs typeface="Myriad Pro" charset="0"/>
              <a:sym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005" y="2423308"/>
            <a:ext cx="2775490" cy="248266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4" y="2612916"/>
            <a:ext cx="2582885" cy="225547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59" y="2595055"/>
            <a:ext cx="2719774" cy="233730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95" y="2482630"/>
            <a:ext cx="2219821" cy="243182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83C07BD-06F7-4D70-9F88-7CB5E582E0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944" y="6377142"/>
            <a:ext cx="3154252" cy="3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-897141" y="6268995"/>
            <a:ext cx="1285436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0787290" y="6431154"/>
            <a:ext cx="8018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900">
                <a:latin typeface="Myriad Pro" charset="0"/>
                <a:ea typeface="Myriad Pro" charset="0"/>
                <a:cs typeface="Myriad Pro" charset="0"/>
              </a:rPr>
              <a:t>datos.gob.es</a:t>
            </a:r>
            <a:endParaRPr lang="es-ES_tradnl" sz="9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616808" y="6414678"/>
            <a:ext cx="253916" cy="253916"/>
          </a:xfrm>
          <a:prstGeom prst="rect">
            <a:avLst/>
          </a:prstGeom>
          <a:solidFill>
            <a:srgbClr val="752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CDD8BFD-9F32-F74A-BBAA-8FD3277608E9}" type="slidenum">
              <a:rPr lang="es-ES_tradnl" sz="1050" smtClean="0"/>
              <a:t>6</a:t>
            </a:fld>
            <a:endParaRPr lang="es-ES_tradnl" sz="1050" dirty="0"/>
          </a:p>
        </p:txBody>
      </p:sp>
      <p:sp>
        <p:nvSpPr>
          <p:cNvPr id="9" name="CuadroTexto 8"/>
          <p:cNvSpPr txBox="1"/>
          <p:nvPr/>
        </p:nvSpPr>
        <p:spPr>
          <a:xfrm>
            <a:off x="143947" y="323673"/>
            <a:ext cx="3813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latin typeface="Myriad Pro" charset="0"/>
                <a:ea typeface="Myriad Pro" charset="0"/>
                <a:cs typeface="Myriad Pro" charset="0"/>
              </a:rPr>
              <a:t>Datos abiertos m</a:t>
            </a:r>
            <a:r>
              <a:rPr lang="es-ES" sz="1600" b="1" dirty="0" err="1">
                <a:latin typeface="Myriad Pro" charset="0"/>
                <a:ea typeface="Myriad Pro" charset="0"/>
                <a:cs typeface="Myriad Pro" charset="0"/>
              </a:rPr>
              <a:t>ás</a:t>
            </a:r>
            <a:r>
              <a:rPr lang="es-ES" sz="1600" b="1" dirty="0">
                <a:latin typeface="Myriad Pro" charset="0"/>
                <a:ea typeface="Myriad Pro" charset="0"/>
                <a:cs typeface="Myriad Pro" charset="0"/>
              </a:rPr>
              <a:t> allá del sector público</a:t>
            </a:r>
            <a:endParaRPr lang="es-ES_tradnl" sz="1600" b="1" dirty="0">
              <a:solidFill>
                <a:srgbClr val="752F6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464570" y="323673"/>
            <a:ext cx="1345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752F6E"/>
                </a:solidFill>
                <a:latin typeface="Myriad Pro" charset="0"/>
                <a:ea typeface="Myriad Pro" charset="0"/>
                <a:cs typeface="Myriad Pro" charset="0"/>
              </a:rPr>
              <a:t>Febrero 2020</a:t>
            </a:r>
          </a:p>
        </p:txBody>
      </p:sp>
      <p:sp>
        <p:nvSpPr>
          <p:cNvPr id="12" name="Shape 119">
            <a:extLst>
              <a:ext uri="{FF2B5EF4-FFF2-40B4-BE49-F238E27FC236}">
                <a16:creationId xmlns:a16="http://schemas.microsoft.com/office/drawing/2014/main" id="{48D91878-C3CE-3D4D-8632-FBDA7C1306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0757" y="1310589"/>
            <a:ext cx="10043813" cy="475551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lvl="0">
              <a:buSzPct val="25000"/>
            </a:pPr>
            <a:r>
              <a:rPr lang="es-ES" sz="3000" b="1" i="0" u="none" strike="noStrike" cap="none" dirty="0">
                <a:solidFill>
                  <a:srgbClr val="752F6E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¿Por qué motivos comparte el sector privado datos?</a:t>
            </a:r>
            <a:endParaRPr lang="es-ES" sz="300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Myriad Pro" charset="0"/>
              <a:ea typeface="Myriad Pro" charset="0"/>
              <a:cs typeface="Myriad Pro" charset="0"/>
              <a:sym typeface="Arial"/>
            </a:endParaRPr>
          </a:p>
        </p:txBody>
      </p:sp>
      <p:pic>
        <p:nvPicPr>
          <p:cNvPr id="14" name="Imagen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02" y="2621337"/>
            <a:ext cx="2168006" cy="2961990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6" y="2681417"/>
            <a:ext cx="2279357" cy="2216750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95" y="2643218"/>
            <a:ext cx="2283868" cy="2286490"/>
          </a:xfrm>
          <a:prstGeom prst="rect">
            <a:avLst/>
          </a:prstGeom>
        </p:spPr>
      </p:pic>
      <p:pic>
        <p:nvPicPr>
          <p:cNvPr id="18" name="Imagen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212" y="2602345"/>
            <a:ext cx="2383897" cy="2231782"/>
          </a:xfrm>
          <a:prstGeom prst="rect">
            <a:avLst/>
          </a:prstGeom>
        </p:spPr>
      </p:pic>
      <p:pic>
        <p:nvPicPr>
          <p:cNvPr id="19" name="Imagen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99" y="2658408"/>
            <a:ext cx="2567081" cy="217464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F2A72F9-1BC3-4AD0-AC7D-7823536F29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944" y="6377142"/>
            <a:ext cx="3154252" cy="3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5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236944" y="6268995"/>
            <a:ext cx="1163378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0787290" y="6431154"/>
            <a:ext cx="8018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900">
                <a:latin typeface="Myriad Pro" charset="0"/>
                <a:ea typeface="Myriad Pro" charset="0"/>
                <a:cs typeface="Myriad Pro" charset="0"/>
              </a:rPr>
              <a:t>datos.gob.es</a:t>
            </a:r>
            <a:endParaRPr lang="es-ES_tradnl" sz="9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616808" y="6414678"/>
            <a:ext cx="253916" cy="253916"/>
          </a:xfrm>
          <a:prstGeom prst="rect">
            <a:avLst/>
          </a:prstGeom>
          <a:solidFill>
            <a:srgbClr val="752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CDD8BFD-9F32-F74A-BBAA-8FD3277608E9}" type="slidenum">
              <a:rPr lang="es-ES_tradnl" sz="1050" smtClean="0"/>
              <a:t>7</a:t>
            </a:fld>
            <a:endParaRPr lang="es-ES_tradnl" sz="1050" dirty="0"/>
          </a:p>
        </p:txBody>
      </p:sp>
      <p:sp>
        <p:nvSpPr>
          <p:cNvPr id="9" name="CuadroTexto 8"/>
          <p:cNvSpPr txBox="1"/>
          <p:nvPr/>
        </p:nvSpPr>
        <p:spPr>
          <a:xfrm>
            <a:off x="143947" y="323673"/>
            <a:ext cx="3813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latin typeface="Myriad Pro" charset="0"/>
                <a:ea typeface="Myriad Pro" charset="0"/>
                <a:cs typeface="Myriad Pro" charset="0"/>
              </a:rPr>
              <a:t>Datos abiertos m</a:t>
            </a:r>
            <a:r>
              <a:rPr lang="es-ES" sz="1600" b="1" dirty="0" err="1">
                <a:latin typeface="Myriad Pro" charset="0"/>
                <a:ea typeface="Myriad Pro" charset="0"/>
                <a:cs typeface="Myriad Pro" charset="0"/>
              </a:rPr>
              <a:t>ás</a:t>
            </a:r>
            <a:r>
              <a:rPr lang="es-ES" sz="1600" b="1" dirty="0">
                <a:latin typeface="Myriad Pro" charset="0"/>
                <a:ea typeface="Myriad Pro" charset="0"/>
                <a:cs typeface="Myriad Pro" charset="0"/>
              </a:rPr>
              <a:t> allá del sector público</a:t>
            </a:r>
            <a:endParaRPr lang="es-ES_tradnl" sz="1600" b="1" dirty="0">
              <a:solidFill>
                <a:srgbClr val="752F6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464570" y="323673"/>
            <a:ext cx="1345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752F6E"/>
                </a:solidFill>
                <a:latin typeface="Myriad Pro" charset="0"/>
                <a:ea typeface="Myriad Pro" charset="0"/>
                <a:cs typeface="Myriad Pro" charset="0"/>
              </a:rPr>
              <a:t>Febrero 2020</a:t>
            </a:r>
          </a:p>
        </p:txBody>
      </p:sp>
      <p:sp>
        <p:nvSpPr>
          <p:cNvPr id="12" name="Shape 119">
            <a:extLst>
              <a:ext uri="{FF2B5EF4-FFF2-40B4-BE49-F238E27FC236}">
                <a16:creationId xmlns:a16="http://schemas.microsoft.com/office/drawing/2014/main" id="{48D91878-C3CE-3D4D-8632-FBDA7C1306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189" y="1024244"/>
            <a:ext cx="12331415" cy="475551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lvl="0">
              <a:buSzPct val="25000"/>
            </a:pPr>
            <a:r>
              <a:rPr lang="es-ES" sz="3000" b="1" i="0" u="none" strike="noStrike" cap="none" dirty="0">
                <a:solidFill>
                  <a:srgbClr val="752F6E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¿Por qué motivos comparte el sector académico y de la innovación datos?</a:t>
            </a:r>
            <a:endParaRPr lang="es-ES" sz="300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Myriad Pro" charset="0"/>
              <a:ea typeface="Myriad Pro" charset="0"/>
              <a:cs typeface="Myriad Pro" charset="0"/>
              <a:sym typeface="Arial"/>
            </a:endParaRPr>
          </a:p>
        </p:txBody>
      </p:sp>
      <p:pic>
        <p:nvPicPr>
          <p:cNvPr id="15" name="Imagen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4" y="1951113"/>
            <a:ext cx="11810388" cy="400571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AD4131F-41B4-4E7B-8585-219E34E33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44" y="6377142"/>
            <a:ext cx="3154252" cy="3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33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236944" y="6268995"/>
            <a:ext cx="1163378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0787290" y="6431154"/>
            <a:ext cx="8018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900">
                <a:latin typeface="Myriad Pro" charset="0"/>
                <a:ea typeface="Myriad Pro" charset="0"/>
                <a:cs typeface="Myriad Pro" charset="0"/>
              </a:rPr>
              <a:t>datos.gob.es</a:t>
            </a:r>
            <a:endParaRPr lang="es-ES_tradnl" sz="9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616808" y="6414678"/>
            <a:ext cx="253916" cy="253916"/>
          </a:xfrm>
          <a:prstGeom prst="rect">
            <a:avLst/>
          </a:prstGeom>
          <a:solidFill>
            <a:srgbClr val="752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CDD8BFD-9F32-F74A-BBAA-8FD3277608E9}" type="slidenum">
              <a:rPr lang="es-ES_tradnl" sz="1050" smtClean="0"/>
              <a:t>8</a:t>
            </a:fld>
            <a:endParaRPr lang="es-ES_tradnl" sz="1050" dirty="0"/>
          </a:p>
        </p:txBody>
      </p:sp>
      <p:sp>
        <p:nvSpPr>
          <p:cNvPr id="9" name="CuadroTexto 8"/>
          <p:cNvSpPr txBox="1"/>
          <p:nvPr/>
        </p:nvSpPr>
        <p:spPr>
          <a:xfrm>
            <a:off x="143947" y="323673"/>
            <a:ext cx="3813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latin typeface="Myriad Pro" charset="0"/>
                <a:ea typeface="Myriad Pro" charset="0"/>
                <a:cs typeface="Myriad Pro" charset="0"/>
              </a:rPr>
              <a:t>Datos abiertos m</a:t>
            </a:r>
            <a:r>
              <a:rPr lang="es-ES" sz="1600" b="1" dirty="0" err="1">
                <a:latin typeface="Myriad Pro" charset="0"/>
                <a:ea typeface="Myriad Pro" charset="0"/>
                <a:cs typeface="Myriad Pro" charset="0"/>
              </a:rPr>
              <a:t>ás</a:t>
            </a:r>
            <a:r>
              <a:rPr lang="es-ES" sz="1600" b="1" dirty="0">
                <a:latin typeface="Myriad Pro" charset="0"/>
                <a:ea typeface="Myriad Pro" charset="0"/>
                <a:cs typeface="Myriad Pro" charset="0"/>
              </a:rPr>
              <a:t> allá del sector público</a:t>
            </a:r>
            <a:endParaRPr lang="es-ES_tradnl" sz="1600" b="1" dirty="0">
              <a:solidFill>
                <a:srgbClr val="752F6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464570" y="323673"/>
            <a:ext cx="1345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752F6E"/>
                </a:solidFill>
                <a:latin typeface="Myriad Pro" charset="0"/>
                <a:ea typeface="Myriad Pro" charset="0"/>
                <a:cs typeface="Myriad Pro" charset="0"/>
              </a:rPr>
              <a:t>Febrero 2020</a:t>
            </a:r>
          </a:p>
        </p:txBody>
      </p:sp>
      <p:sp>
        <p:nvSpPr>
          <p:cNvPr id="12" name="Shape 119">
            <a:extLst>
              <a:ext uri="{FF2B5EF4-FFF2-40B4-BE49-F238E27FC236}">
                <a16:creationId xmlns:a16="http://schemas.microsoft.com/office/drawing/2014/main" id="{48D91878-C3CE-3D4D-8632-FBDA7C1306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0757" y="1303668"/>
            <a:ext cx="9376386" cy="475551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lvl="0">
              <a:buSzPct val="25000"/>
            </a:pPr>
            <a:r>
              <a:rPr lang="es-ES" sz="3000" b="1" i="0" u="none" strike="noStrike" cap="none" dirty="0">
                <a:solidFill>
                  <a:srgbClr val="752F6E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¿Por qué motivos comparte el tercer sector datos?</a:t>
            </a:r>
            <a:endParaRPr lang="es-ES" sz="300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Myriad Pro" charset="0"/>
              <a:ea typeface="Myriad Pro" charset="0"/>
              <a:cs typeface="Myriad Pro" charset="0"/>
              <a:sym typeface="Arial"/>
            </a:endParaRPr>
          </a:p>
        </p:txBody>
      </p:sp>
      <p:pic>
        <p:nvPicPr>
          <p:cNvPr id="15" name="Imagen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7" y="2306438"/>
            <a:ext cx="11616808" cy="338366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3B23563-3C89-4CA3-9169-EFB704015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44" y="6377142"/>
            <a:ext cx="3154252" cy="3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9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236944" y="6268995"/>
            <a:ext cx="1163378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0787290" y="6431154"/>
            <a:ext cx="8018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900">
                <a:latin typeface="Myriad Pro" charset="0"/>
                <a:ea typeface="Myriad Pro" charset="0"/>
                <a:cs typeface="Myriad Pro" charset="0"/>
              </a:rPr>
              <a:t>datos.gob.es</a:t>
            </a:r>
            <a:endParaRPr lang="es-ES_tradnl" sz="9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616808" y="6414678"/>
            <a:ext cx="253916" cy="253916"/>
          </a:xfrm>
          <a:prstGeom prst="rect">
            <a:avLst/>
          </a:prstGeom>
          <a:solidFill>
            <a:srgbClr val="752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CDD8BFD-9F32-F74A-BBAA-8FD3277608E9}" type="slidenum">
              <a:rPr lang="es-ES_tradnl" sz="1050" smtClean="0"/>
              <a:t>9</a:t>
            </a:fld>
            <a:endParaRPr lang="es-ES_tradnl" sz="1050" dirty="0"/>
          </a:p>
        </p:txBody>
      </p:sp>
      <p:sp>
        <p:nvSpPr>
          <p:cNvPr id="9" name="CuadroTexto 8"/>
          <p:cNvSpPr txBox="1"/>
          <p:nvPr/>
        </p:nvSpPr>
        <p:spPr>
          <a:xfrm>
            <a:off x="143947" y="323673"/>
            <a:ext cx="3813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latin typeface="Myriad Pro" charset="0"/>
                <a:ea typeface="Myriad Pro" charset="0"/>
                <a:cs typeface="Myriad Pro" charset="0"/>
              </a:rPr>
              <a:t>Datos abiertos m</a:t>
            </a:r>
            <a:r>
              <a:rPr lang="es-ES" sz="1600" b="1" dirty="0" err="1">
                <a:latin typeface="Myriad Pro" charset="0"/>
                <a:ea typeface="Myriad Pro" charset="0"/>
                <a:cs typeface="Myriad Pro" charset="0"/>
              </a:rPr>
              <a:t>ás</a:t>
            </a:r>
            <a:r>
              <a:rPr lang="es-ES" sz="1600" b="1" dirty="0">
                <a:latin typeface="Myriad Pro" charset="0"/>
                <a:ea typeface="Myriad Pro" charset="0"/>
                <a:cs typeface="Myriad Pro" charset="0"/>
              </a:rPr>
              <a:t> allá del sector público</a:t>
            </a:r>
            <a:endParaRPr lang="es-ES_tradnl" sz="1600" b="1" dirty="0">
              <a:solidFill>
                <a:srgbClr val="752F6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464570" y="323673"/>
            <a:ext cx="1345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752F6E"/>
                </a:solidFill>
                <a:latin typeface="Myriad Pro" charset="0"/>
                <a:ea typeface="Myriad Pro" charset="0"/>
                <a:cs typeface="Myriad Pro" charset="0"/>
              </a:rPr>
              <a:t>Febrero 2020</a:t>
            </a:r>
          </a:p>
        </p:txBody>
      </p:sp>
      <p:sp>
        <p:nvSpPr>
          <p:cNvPr id="12" name="Shape 119">
            <a:extLst>
              <a:ext uri="{FF2B5EF4-FFF2-40B4-BE49-F238E27FC236}">
                <a16:creationId xmlns:a16="http://schemas.microsoft.com/office/drawing/2014/main" id="{48D91878-C3CE-3D4D-8632-FBDA7C1306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0757" y="1264818"/>
            <a:ext cx="9516345" cy="475551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lvl="0">
              <a:buSzPct val="25000"/>
            </a:pPr>
            <a:r>
              <a:rPr lang="es-ES" sz="3000" b="1" dirty="0">
                <a:solidFill>
                  <a:srgbClr val="752F6E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¿Por qué motivos los ciudadanos comparten datos</a:t>
            </a:r>
            <a:r>
              <a:rPr lang="es-ES" sz="3000" b="1" i="0" u="none" strike="noStrike" cap="none" dirty="0">
                <a:solidFill>
                  <a:srgbClr val="752F6E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?</a:t>
            </a:r>
            <a:endParaRPr lang="es-ES" sz="300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Myriad Pro" charset="0"/>
              <a:ea typeface="Myriad Pro" charset="0"/>
              <a:cs typeface="Myriad Pro" charset="0"/>
              <a:sym typeface="Arial"/>
            </a:endParaRPr>
          </a:p>
        </p:txBody>
      </p:sp>
      <p:pic>
        <p:nvPicPr>
          <p:cNvPr id="14" name="Imagen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2" y="2199503"/>
            <a:ext cx="9918356" cy="364968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4EE024D-FF89-4948-A814-FBD721B79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44" y="6377142"/>
            <a:ext cx="3154252" cy="3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36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401</Words>
  <Application>Microsoft Office PowerPoint</Application>
  <PresentationFormat>Panorámica</PresentationFormat>
  <Paragraphs>72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Myriad Pro</vt:lpstr>
      <vt:lpstr>Open Sans</vt:lpstr>
      <vt:lpstr>Tema de Office</vt:lpstr>
      <vt:lpstr>Presentación de PowerPoint</vt:lpstr>
      <vt:lpstr>Índice</vt:lpstr>
      <vt:lpstr>Resumen ejecutivo</vt:lpstr>
      <vt:lpstr>Incentivos para que las organizaciones privadas abran sus datos</vt:lpstr>
      <vt:lpstr>Otros publicadores de datos más allá del sector público</vt:lpstr>
      <vt:lpstr>¿Por qué motivos comparte el sector privado datos?</vt:lpstr>
      <vt:lpstr>¿Por qué motivos comparte el sector académico y de la innovación datos?</vt:lpstr>
      <vt:lpstr>¿Por qué motivos comparte el tercer sector datos?</vt:lpstr>
      <vt:lpstr>¿Por qué motivos los ciudadanos comparten datos?</vt:lpstr>
      <vt:lpstr>Modelos de colaboración entre entidades públicas y privadas</vt:lpstr>
      <vt:lpstr>Modelos de colaboración entre entidades públicas y privadas (cont.)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Laura Castillo Martínez</cp:lastModifiedBy>
  <cp:revision>50</cp:revision>
  <dcterms:created xsi:type="dcterms:W3CDTF">2018-04-21T16:07:55Z</dcterms:created>
  <dcterms:modified xsi:type="dcterms:W3CDTF">2020-02-26T08:19:12Z</dcterms:modified>
</cp:coreProperties>
</file>