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2"/>
  </p:notesMasterIdLst>
  <p:sldIdLst>
    <p:sldId id="256" r:id="rId3"/>
    <p:sldId id="257" r:id="rId4"/>
    <p:sldId id="258" r:id="rId5"/>
    <p:sldId id="259" r:id="rId6"/>
    <p:sldId id="260" r:id="rId7"/>
    <p:sldId id="262" r:id="rId8"/>
    <p:sldId id="263" r:id="rId9"/>
    <p:sldId id="264" r:id="rId10"/>
    <p:sldId id="265" r:id="rId11"/>
  </p:sldIdLst>
  <p:sldSz cx="12192000" cy="6858000"/>
  <p:notesSz cx="7559675" cy="106918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7AEF8466-B166-4DCA-9A8E-CC33D2A02683}" type="datetimeFigureOut">
              <a:rPr lang="es-ES" smtClean="0"/>
              <a:t>14/02/2020</a:t>
            </a:fld>
            <a:endParaRPr lang="es-ES"/>
          </a:p>
        </p:txBody>
      </p:sp>
      <p:sp>
        <p:nvSpPr>
          <p:cNvPr id="4" name="Marcador de imagen de diapositiva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17234854-6B5D-4DF8-ABDB-0D63C011BED8}" type="slidenum">
              <a:rPr lang="es-ES" smtClean="0"/>
              <a:t>‹Nº›</a:t>
            </a:fld>
            <a:endParaRPr lang="es-ES"/>
          </a:p>
        </p:txBody>
      </p:sp>
    </p:spTree>
    <p:extLst>
      <p:ext uri="{BB962C8B-B14F-4D97-AF65-F5344CB8AC3E}">
        <p14:creationId xmlns:p14="http://schemas.microsoft.com/office/powerpoint/2010/main" val="2968212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17234854-6B5D-4DF8-ABDB-0D63C011BED8}" type="slidenum">
              <a:rPr lang="es-ES" smtClean="0"/>
              <a:t>6</a:t>
            </a:fld>
            <a:endParaRPr lang="es-ES"/>
          </a:p>
        </p:txBody>
      </p:sp>
    </p:spTree>
    <p:extLst>
      <p:ext uri="{BB962C8B-B14F-4D97-AF65-F5344CB8AC3E}">
        <p14:creationId xmlns:p14="http://schemas.microsoft.com/office/powerpoint/2010/main" val="3871038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GB"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GB"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GB"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GB" sz="4400" b="0" strike="noStrike" spc="-1">
              <a:latin typeface="Arial"/>
            </a:endParaRPr>
          </a:p>
        </p:txBody>
      </p:sp>
      <p:sp>
        <p:nvSpPr>
          <p:cNvPr id="41"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n-GB"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GB" sz="4400" b="0" strike="noStrike" spc="-1">
              <a:latin typeface="Arial"/>
            </a:endParaRPr>
          </a:p>
        </p:txBody>
      </p:sp>
      <p:sp>
        <p:nvSpPr>
          <p:cNvPr id="4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GB" sz="4400" b="0" strike="noStrike" spc="-1">
              <a:latin typeface="Arial"/>
            </a:endParaRPr>
          </a:p>
        </p:txBody>
      </p:sp>
      <p:sp>
        <p:nvSpPr>
          <p:cNvPr id="4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4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GB"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en-GB"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GB" sz="4400" b="0" strike="noStrike" spc="-1">
              <a:latin typeface="Arial"/>
            </a:endParaRPr>
          </a:p>
        </p:txBody>
      </p:sp>
      <p:sp>
        <p:nvSpPr>
          <p:cNvPr id="5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5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5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n-GB"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GB" sz="4400" b="0" strike="noStrike" spc="-1">
              <a:latin typeface="Arial"/>
            </a:endParaRPr>
          </a:p>
        </p:txBody>
      </p:sp>
      <p:sp>
        <p:nvSpPr>
          <p:cNvPr id="5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5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5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GB" sz="4400" b="0" strike="noStrike" spc="-1">
              <a:latin typeface="Arial"/>
            </a:endParaRPr>
          </a:p>
        </p:txBody>
      </p:sp>
      <p:sp>
        <p:nvSpPr>
          <p:cNvPr id="5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5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6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GB" sz="4400" b="0" strike="noStrike" spc="-1">
              <a:latin typeface="Arial"/>
            </a:endParaRPr>
          </a:p>
        </p:txBody>
      </p:sp>
      <p:sp>
        <p:nvSpPr>
          <p:cNvPr id="6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6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GB" sz="4400" b="0" strike="noStrike" spc="-1">
              <a:latin typeface="Arial"/>
            </a:endParaRPr>
          </a:p>
        </p:txBody>
      </p:sp>
      <p:sp>
        <p:nvSpPr>
          <p:cNvPr id="6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6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6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6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GB" sz="4400" b="0" strike="noStrike" spc="-1">
              <a:latin typeface="Arial"/>
            </a:endParaRPr>
          </a:p>
        </p:txBody>
      </p:sp>
      <p:sp>
        <p:nvSpPr>
          <p:cNvPr id="7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7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7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7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7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7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GB"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GB"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GB"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en-GB"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GB"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GB"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GB"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n-GB" sz="4400" b="0" strike="noStrike" spc="-1">
                <a:latin typeface="Arial"/>
              </a:rPr>
              <a:t>Pulse para editar el formato del texto de título</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Pulse para editar el formato de esquema del texto</a:t>
            </a:r>
          </a:p>
          <a:p>
            <a:pPr marL="864000" lvl="1" indent="-324000">
              <a:spcBef>
                <a:spcPts val="1134"/>
              </a:spcBef>
              <a:buClr>
                <a:srgbClr val="000000"/>
              </a:buClr>
              <a:buSzPct val="75000"/>
              <a:buFont typeface="Symbol" charset="2"/>
              <a:buChar char=""/>
            </a:pPr>
            <a:r>
              <a:rPr lang="en-GB" sz="2800" b="0" strike="noStrike" spc="-1">
                <a:latin typeface="Arial"/>
              </a:rPr>
              <a:t>Segundo nivel del esquema</a:t>
            </a:r>
          </a:p>
          <a:p>
            <a:pPr marL="1296000" lvl="2" indent="-288000">
              <a:spcBef>
                <a:spcPts val="850"/>
              </a:spcBef>
              <a:buClr>
                <a:srgbClr val="000000"/>
              </a:buClr>
              <a:buSzPct val="45000"/>
              <a:buFont typeface="Wingdings" charset="2"/>
              <a:buChar char=""/>
            </a:pPr>
            <a:r>
              <a:rPr lang="en-GB" sz="2400" b="0" strike="noStrike" spc="-1">
                <a:latin typeface="Arial"/>
              </a:rPr>
              <a:t>Tercer nivel del esquema</a:t>
            </a:r>
          </a:p>
          <a:p>
            <a:pPr marL="1728000" lvl="3" indent="-216000">
              <a:spcBef>
                <a:spcPts val="567"/>
              </a:spcBef>
              <a:buClr>
                <a:srgbClr val="000000"/>
              </a:buClr>
              <a:buSzPct val="75000"/>
              <a:buFont typeface="Symbol" charset="2"/>
              <a:buChar char=""/>
            </a:pPr>
            <a:r>
              <a:rPr lang="en-GB" sz="2000" b="0" strike="noStrike" spc="-1">
                <a:latin typeface="Arial"/>
              </a:rPr>
              <a:t>Cuarto nivel del esquema</a:t>
            </a:r>
          </a:p>
          <a:p>
            <a:pPr marL="2160000" lvl="4" indent="-216000">
              <a:spcBef>
                <a:spcPts val="283"/>
              </a:spcBef>
              <a:buClr>
                <a:srgbClr val="000000"/>
              </a:buClr>
              <a:buSzPct val="45000"/>
              <a:buFont typeface="Wingdings" charset="2"/>
              <a:buChar char=""/>
            </a:pPr>
            <a:r>
              <a:rPr lang="en-GB" sz="2000" b="0" strike="noStrike" spc="-1">
                <a:latin typeface="Arial"/>
              </a:rPr>
              <a:t>Quinto nivel del esquema</a:t>
            </a:r>
          </a:p>
          <a:p>
            <a:pPr marL="2592000" lvl="5" indent="-216000">
              <a:spcBef>
                <a:spcPts val="283"/>
              </a:spcBef>
              <a:buClr>
                <a:srgbClr val="000000"/>
              </a:buClr>
              <a:buSzPct val="45000"/>
              <a:buFont typeface="Wingdings" charset="2"/>
              <a:buChar char=""/>
            </a:pPr>
            <a:r>
              <a:rPr lang="en-GB" sz="2000" b="0" strike="noStrike" spc="-1">
                <a:latin typeface="Arial"/>
              </a:rPr>
              <a:t>Sexto nivel del esquema</a:t>
            </a:r>
          </a:p>
          <a:p>
            <a:pPr marL="3024000" lvl="6" indent="-216000">
              <a:spcBef>
                <a:spcPts val="283"/>
              </a:spcBef>
              <a:buClr>
                <a:srgbClr val="000000"/>
              </a:buClr>
              <a:buSzPct val="45000"/>
              <a:buFont typeface="Wingdings" charset="2"/>
              <a:buChar char=""/>
            </a:pPr>
            <a:r>
              <a:rPr lang="en-GB" sz="20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n-GB" sz="4400" b="0" strike="noStrike" spc="-1">
                <a:latin typeface="Arial"/>
              </a:rPr>
              <a:t>Pulse para editar el formato del texto de título</a:t>
            </a:r>
          </a:p>
        </p:txBody>
      </p:sp>
      <p:sp>
        <p:nvSpPr>
          <p:cNvPr id="39"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Pulse para editar el formato de esquema del texto</a:t>
            </a:r>
          </a:p>
          <a:p>
            <a:pPr marL="864000" lvl="1" indent="-324000">
              <a:spcBef>
                <a:spcPts val="1134"/>
              </a:spcBef>
              <a:buClr>
                <a:srgbClr val="000000"/>
              </a:buClr>
              <a:buSzPct val="75000"/>
              <a:buFont typeface="Symbol" charset="2"/>
              <a:buChar char=""/>
            </a:pPr>
            <a:r>
              <a:rPr lang="en-GB" sz="2800" b="0" strike="noStrike" spc="-1">
                <a:latin typeface="Arial"/>
              </a:rPr>
              <a:t>Segundo nivel del esquema</a:t>
            </a:r>
          </a:p>
          <a:p>
            <a:pPr marL="1296000" lvl="2" indent="-288000">
              <a:spcBef>
                <a:spcPts val="850"/>
              </a:spcBef>
              <a:buClr>
                <a:srgbClr val="000000"/>
              </a:buClr>
              <a:buSzPct val="45000"/>
              <a:buFont typeface="Wingdings" charset="2"/>
              <a:buChar char=""/>
            </a:pPr>
            <a:r>
              <a:rPr lang="en-GB" sz="2400" b="0" strike="noStrike" spc="-1">
                <a:latin typeface="Arial"/>
              </a:rPr>
              <a:t>Tercer nivel del esquema</a:t>
            </a:r>
          </a:p>
          <a:p>
            <a:pPr marL="1728000" lvl="3" indent="-216000">
              <a:spcBef>
                <a:spcPts val="567"/>
              </a:spcBef>
              <a:buClr>
                <a:srgbClr val="000000"/>
              </a:buClr>
              <a:buSzPct val="75000"/>
              <a:buFont typeface="Symbol" charset="2"/>
              <a:buChar char=""/>
            </a:pPr>
            <a:r>
              <a:rPr lang="en-GB" sz="2000" b="0" strike="noStrike" spc="-1">
                <a:latin typeface="Arial"/>
              </a:rPr>
              <a:t>Cuarto nivel del esquema</a:t>
            </a:r>
          </a:p>
          <a:p>
            <a:pPr marL="2160000" lvl="4" indent="-216000">
              <a:spcBef>
                <a:spcPts val="283"/>
              </a:spcBef>
              <a:buClr>
                <a:srgbClr val="000000"/>
              </a:buClr>
              <a:buSzPct val="45000"/>
              <a:buFont typeface="Wingdings" charset="2"/>
              <a:buChar char=""/>
            </a:pPr>
            <a:r>
              <a:rPr lang="en-GB" sz="2000" b="0" strike="noStrike" spc="-1">
                <a:latin typeface="Arial"/>
              </a:rPr>
              <a:t>Quinto nivel del esquema</a:t>
            </a:r>
          </a:p>
          <a:p>
            <a:pPr marL="2592000" lvl="5" indent="-216000">
              <a:spcBef>
                <a:spcPts val="283"/>
              </a:spcBef>
              <a:buClr>
                <a:srgbClr val="000000"/>
              </a:buClr>
              <a:buSzPct val="45000"/>
              <a:buFont typeface="Wingdings" charset="2"/>
              <a:buChar char=""/>
            </a:pPr>
            <a:r>
              <a:rPr lang="en-GB" sz="2000" b="0" strike="noStrike" spc="-1">
                <a:latin typeface="Arial"/>
              </a:rPr>
              <a:t>Sexto nivel del esquema</a:t>
            </a:r>
          </a:p>
          <a:p>
            <a:pPr marL="3024000" lvl="6" indent="-216000">
              <a:spcBef>
                <a:spcPts val="283"/>
              </a:spcBef>
              <a:buClr>
                <a:srgbClr val="000000"/>
              </a:buClr>
              <a:buSzPct val="45000"/>
              <a:buFont typeface="Wingdings" charset="2"/>
              <a:buChar char=""/>
            </a:pPr>
            <a:r>
              <a:rPr lang="en-GB" sz="20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hyperlink" Target="https://copernicus-incubation.eu/" TargetMode="External"/><Relationship Id="rId3" Type="http://schemas.openxmlformats.org/officeDocument/2006/relationships/image" Target="../media/image2.jpeg"/><Relationship Id="rId7" Type="http://schemas.openxmlformats.org/officeDocument/2006/relationships/hyperlink" Target="https://ec.europa.eu/easme/en/eic-accelerator-sme-instrument"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hyperlink" Target="https://edincubator.eu/" TargetMode="External"/><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hyperlink" Target="https://www.datamarketservices.e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sap.io/" TargetMode="Externa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hyperlink" Target="https://innovation.thomsonreuters.com/en/labs/incubator.html" TargetMode="External"/><Relationship Id="rId5" Type="http://schemas.openxmlformats.org/officeDocument/2006/relationships/hyperlink" Target="https://www.correoslabs.com/" TargetMode="Externa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8" Type="http://schemas.openxmlformats.org/officeDocument/2006/relationships/hyperlink" Target="https://www.eurostars-eureka.eu/" TargetMode="External"/><Relationship Id="rId3" Type="http://schemas.openxmlformats.org/officeDocument/2006/relationships/image" Target="../media/image3.png"/><Relationship Id="rId7" Type="http://schemas.openxmlformats.org/officeDocument/2006/relationships/hyperlink" Target="https://ec.europa.eu/inea/en/connecting-europe-facility/cef-telecom/" TargetMode="Externa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hyperlink" Target="https://ec.europa.eu/info/funding-tenders/opportunities/portal/screen/opportunities/topic-search" TargetMode="External"/><Relationship Id="rId5" Type="http://schemas.openxmlformats.org/officeDocument/2006/relationships/hyperlink" Target="https://eit.europa.eu/our-communities/eit-digital" TargetMode="Externa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Imagen 1"/>
          <p:cNvPicPr/>
          <p:nvPr/>
        </p:nvPicPr>
        <p:blipFill>
          <a:blip r:embed="rId2"/>
          <a:stretch/>
        </p:blipFill>
        <p:spPr>
          <a:xfrm>
            <a:off x="0" y="0"/>
            <a:ext cx="12188880" cy="6854760"/>
          </a:xfrm>
          <a:prstGeom prst="rect">
            <a:avLst/>
          </a:prstGeom>
          <a:ln>
            <a:noFill/>
          </a:ln>
        </p:spPr>
      </p:pic>
      <p:sp>
        <p:nvSpPr>
          <p:cNvPr id="77" name="CustomShape 1"/>
          <p:cNvSpPr/>
          <p:nvPr/>
        </p:nvSpPr>
        <p:spPr>
          <a:xfrm>
            <a:off x="0" y="5897160"/>
            <a:ext cx="12188880" cy="957600"/>
          </a:xfrm>
          <a:prstGeom prst="rect">
            <a:avLst/>
          </a:prstGeom>
          <a:ln>
            <a:noFill/>
          </a:ln>
        </p:spPr>
        <p:style>
          <a:lnRef idx="2">
            <a:schemeClr val="dk1"/>
          </a:lnRef>
          <a:fillRef idx="1">
            <a:schemeClr val="lt1"/>
          </a:fillRef>
          <a:effectRef idx="0">
            <a:schemeClr val="dk1"/>
          </a:effectRef>
          <a:fontRef idx="minor"/>
        </p:style>
      </p:sp>
      <p:sp>
        <p:nvSpPr>
          <p:cNvPr id="78" name="CustomShape 2"/>
          <p:cNvSpPr/>
          <p:nvPr/>
        </p:nvSpPr>
        <p:spPr>
          <a:xfrm>
            <a:off x="537840" y="1791000"/>
            <a:ext cx="4716720" cy="1793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GB" sz="2800" b="1" strike="noStrike" spc="-1">
                <a:solidFill>
                  <a:srgbClr val="752F6E"/>
                </a:solidFill>
                <a:latin typeface="Myriad Pro"/>
                <a:ea typeface="Myriad Pro"/>
              </a:rPr>
              <a:t>Guía para acelerar negocios basados en datos</a:t>
            </a:r>
            <a:endParaRPr lang="en-GB" sz="2800" b="0" strike="noStrike" spc="-1">
              <a:latin typeface="Arial"/>
            </a:endParaRPr>
          </a:p>
        </p:txBody>
      </p:sp>
      <p:sp>
        <p:nvSpPr>
          <p:cNvPr id="79" name="CustomShape 3"/>
          <p:cNvSpPr/>
          <p:nvPr/>
        </p:nvSpPr>
        <p:spPr>
          <a:xfrm>
            <a:off x="563760" y="4260240"/>
            <a:ext cx="1353240" cy="3618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en-GB" sz="1800" b="0" strike="noStrike" spc="-1">
                <a:solidFill>
                  <a:srgbClr val="262626"/>
                </a:solidFill>
                <a:latin typeface="Myriad Pro"/>
                <a:ea typeface="Myriad Pro"/>
              </a:rPr>
              <a:t>Febrero 2020</a:t>
            </a:r>
            <a:endParaRPr lang="en-GB" sz="1800" b="0" strike="noStrike" spc="-1">
              <a:latin typeface="Arial"/>
            </a:endParaRPr>
          </a:p>
        </p:txBody>
      </p:sp>
      <p:pic>
        <p:nvPicPr>
          <p:cNvPr id="80" name="Imagen 3"/>
          <p:cNvPicPr/>
          <p:nvPr/>
        </p:nvPicPr>
        <p:blipFill>
          <a:blip r:embed="rId3"/>
          <a:stretch/>
        </p:blipFill>
        <p:spPr>
          <a:xfrm>
            <a:off x="3022920" y="6042600"/>
            <a:ext cx="1558800" cy="663480"/>
          </a:xfrm>
          <a:prstGeom prst="rect">
            <a:avLst/>
          </a:prstGeom>
          <a:ln>
            <a:noFill/>
          </a:ln>
        </p:spPr>
      </p:pic>
      <p:pic>
        <p:nvPicPr>
          <p:cNvPr id="81" name="Imagen 5"/>
          <p:cNvPicPr/>
          <p:nvPr/>
        </p:nvPicPr>
        <p:blipFill>
          <a:blip r:embed="rId4"/>
          <a:srcRect t="-3684" r="21876"/>
          <a:stretch/>
        </p:blipFill>
        <p:spPr>
          <a:xfrm>
            <a:off x="5076360" y="6207120"/>
            <a:ext cx="2309040" cy="418320"/>
          </a:xfrm>
          <a:prstGeom prst="rect">
            <a:avLst/>
          </a:prstGeom>
          <a:ln>
            <a:noFill/>
          </a:ln>
        </p:spPr>
      </p:pic>
      <p:pic>
        <p:nvPicPr>
          <p:cNvPr id="82" name="Imagen 6"/>
          <p:cNvPicPr/>
          <p:nvPr/>
        </p:nvPicPr>
        <p:blipFill>
          <a:blip r:embed="rId5"/>
          <a:stretch/>
        </p:blipFill>
        <p:spPr>
          <a:xfrm>
            <a:off x="8099280" y="6067800"/>
            <a:ext cx="1066320" cy="638640"/>
          </a:xfrm>
          <a:prstGeom prst="rect">
            <a:avLst/>
          </a:prstGeom>
          <a:ln>
            <a:noFill/>
          </a:ln>
        </p:spPr>
      </p:pic>
      <p:sp>
        <p:nvSpPr>
          <p:cNvPr id="83" name="CustomShape 4"/>
          <p:cNvSpPr/>
          <p:nvPr/>
        </p:nvSpPr>
        <p:spPr>
          <a:xfrm>
            <a:off x="525240" y="3715560"/>
            <a:ext cx="3386160" cy="3618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gn="ctr">
              <a:lnSpc>
                <a:spcPct val="100000"/>
              </a:lnSpc>
            </a:pPr>
            <a:r>
              <a:rPr lang="en-GB" sz="1800" b="1" strike="noStrike" spc="-1">
                <a:solidFill>
                  <a:srgbClr val="262626"/>
                </a:solidFill>
                <a:latin typeface="Myriad Pro"/>
                <a:ea typeface="Myriad Pro"/>
              </a:rPr>
              <a:t>Jose L Marin de la Iglesia</a:t>
            </a:r>
            <a:endParaRPr lang="en-GB" sz="1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Shape 92"/>
          <p:cNvPicPr/>
          <p:nvPr/>
        </p:nvPicPr>
        <p:blipFill>
          <a:blip r:embed="rId2"/>
          <a:stretch/>
        </p:blipFill>
        <p:spPr>
          <a:xfrm>
            <a:off x="236880" y="6421320"/>
            <a:ext cx="822600" cy="244080"/>
          </a:xfrm>
          <a:prstGeom prst="rect">
            <a:avLst/>
          </a:prstGeom>
          <a:ln>
            <a:noFill/>
          </a:ln>
        </p:spPr>
      </p:pic>
      <p:sp>
        <p:nvSpPr>
          <p:cNvPr id="85" name="Line 1"/>
          <p:cNvSpPr/>
          <p:nvPr/>
        </p:nvSpPr>
        <p:spPr>
          <a:xfrm>
            <a:off x="236880" y="6268680"/>
            <a:ext cx="11633760" cy="360"/>
          </a:xfrm>
          <a:prstGeom prst="line">
            <a:avLst/>
          </a:prstGeom>
          <a:ln>
            <a:solidFill>
              <a:schemeClr val="bg2">
                <a:lumMod val="90000"/>
              </a:schemeClr>
            </a:solidFill>
            <a:round/>
          </a:ln>
        </p:spPr>
        <p:style>
          <a:lnRef idx="1">
            <a:schemeClr val="accent1"/>
          </a:lnRef>
          <a:fillRef idx="0">
            <a:schemeClr val="accent1"/>
          </a:fillRef>
          <a:effectRef idx="0">
            <a:schemeClr val="accent1"/>
          </a:effectRef>
          <a:fontRef idx="minor"/>
        </p:style>
      </p:sp>
      <p:sp>
        <p:nvSpPr>
          <p:cNvPr id="86" name="CustomShape 2"/>
          <p:cNvSpPr/>
          <p:nvPr/>
        </p:nvSpPr>
        <p:spPr>
          <a:xfrm>
            <a:off x="10730160" y="6431040"/>
            <a:ext cx="912960" cy="2246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gn="r">
              <a:lnSpc>
                <a:spcPct val="100000"/>
              </a:lnSpc>
            </a:pPr>
            <a:r>
              <a:rPr lang="en-GB" sz="900" b="0" strike="noStrike" spc="-1">
                <a:solidFill>
                  <a:srgbClr val="000000"/>
                </a:solidFill>
                <a:latin typeface="Myriad Pro"/>
                <a:ea typeface="Myriad Pro"/>
              </a:rPr>
              <a:t>datos.gob.es</a:t>
            </a:r>
            <a:endParaRPr lang="en-GB" sz="900" b="0" strike="noStrike" spc="-1">
              <a:latin typeface="Arial"/>
            </a:endParaRPr>
          </a:p>
        </p:txBody>
      </p:sp>
      <p:sp>
        <p:nvSpPr>
          <p:cNvPr id="87" name="CustomShape 3"/>
          <p:cNvSpPr/>
          <p:nvPr/>
        </p:nvSpPr>
        <p:spPr>
          <a:xfrm>
            <a:off x="11616840" y="6414840"/>
            <a:ext cx="250560" cy="250560"/>
          </a:xfrm>
          <a:prstGeom prst="rect">
            <a:avLst/>
          </a:prstGeom>
          <a:solidFill>
            <a:srgbClr val="752F6E"/>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fld id="{0007D63F-408A-4447-B5FF-FB95F8100F2C}" type="slidenum">
              <a:rPr lang="en-GB" sz="1050" b="0" strike="noStrike" spc="-1">
                <a:solidFill>
                  <a:srgbClr val="FFFFFF"/>
                </a:solidFill>
                <a:latin typeface="Calibri"/>
                <a:ea typeface="DejaVu Sans"/>
              </a:rPr>
              <a:t>2</a:t>
            </a:fld>
            <a:endParaRPr lang="en-GB" sz="1050" b="0" strike="noStrike" spc="-1">
              <a:latin typeface="Arial"/>
            </a:endParaRPr>
          </a:p>
        </p:txBody>
      </p:sp>
      <p:sp>
        <p:nvSpPr>
          <p:cNvPr id="88" name="CustomShape 4"/>
          <p:cNvSpPr/>
          <p:nvPr/>
        </p:nvSpPr>
        <p:spPr>
          <a:xfrm>
            <a:off x="334800" y="288000"/>
            <a:ext cx="7222320" cy="330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en-GB" sz="1600" b="0" strike="noStrike" spc="-1">
                <a:solidFill>
                  <a:srgbClr val="000000"/>
                </a:solidFill>
                <a:latin typeface="Myriad Pro"/>
                <a:ea typeface="Myriad Pro"/>
              </a:rPr>
              <a:t>Guía para acelerar negocios basados en datos</a:t>
            </a:r>
            <a:endParaRPr lang="en-GB" sz="1600" b="0" strike="noStrike" spc="-1">
              <a:latin typeface="Arial"/>
            </a:endParaRPr>
          </a:p>
        </p:txBody>
      </p:sp>
      <p:pic>
        <p:nvPicPr>
          <p:cNvPr id="89" name="Imagen 8"/>
          <p:cNvPicPr/>
          <p:nvPr/>
        </p:nvPicPr>
        <p:blipFill>
          <a:blip r:embed="rId3"/>
          <a:stretch/>
        </p:blipFill>
        <p:spPr>
          <a:xfrm>
            <a:off x="236880" y="910800"/>
            <a:ext cx="4002840" cy="5054760"/>
          </a:xfrm>
          <a:prstGeom prst="rect">
            <a:avLst/>
          </a:prstGeom>
          <a:ln>
            <a:noFill/>
          </a:ln>
        </p:spPr>
      </p:pic>
      <p:sp>
        <p:nvSpPr>
          <p:cNvPr id="90" name="CustomShape 5"/>
          <p:cNvSpPr/>
          <p:nvPr/>
        </p:nvSpPr>
        <p:spPr>
          <a:xfrm>
            <a:off x="4984560" y="2017800"/>
            <a:ext cx="6822000" cy="2001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50000"/>
              </a:lnSpc>
            </a:pPr>
            <a:r>
              <a:rPr lang="en-GB" sz="1200" b="0" strike="noStrike" spc="-1">
                <a:solidFill>
                  <a:srgbClr val="000000"/>
                </a:solidFill>
                <a:latin typeface="Open Sans"/>
                <a:ea typeface="Open Sans"/>
              </a:rPr>
              <a:t>1. Recomendaciones para acelerar proyectos</a:t>
            </a:r>
            <a:endParaRPr lang="en-GB" sz="1200" b="0" strike="noStrike" spc="-1">
              <a:latin typeface="Arial"/>
            </a:endParaRPr>
          </a:p>
          <a:p>
            <a:pPr>
              <a:lnSpc>
                <a:spcPct val="150000"/>
              </a:lnSpc>
            </a:pPr>
            <a:r>
              <a:rPr lang="en-GB" sz="1200" b="0" strike="noStrike" spc="-1">
                <a:solidFill>
                  <a:srgbClr val="000000"/>
                </a:solidFill>
                <a:latin typeface="Open Sans"/>
                <a:ea typeface="Open Sans"/>
              </a:rPr>
              <a:t> 	a. Aceleradoras, incubadoras y otras opciones</a:t>
            </a:r>
            <a:endParaRPr lang="en-GB" sz="1200" b="0" strike="noStrike" spc="-1">
              <a:latin typeface="Arial"/>
            </a:endParaRPr>
          </a:p>
          <a:p>
            <a:pPr>
              <a:lnSpc>
                <a:spcPct val="150000"/>
              </a:lnSpc>
            </a:pPr>
            <a:r>
              <a:rPr lang="en-GB" sz="1200" b="0" strike="noStrike" spc="-1">
                <a:solidFill>
                  <a:srgbClr val="000000"/>
                </a:solidFill>
                <a:latin typeface="Open Sans"/>
                <a:ea typeface="Open Sans"/>
              </a:rPr>
              <a:t>	b. ¿Qué debemos tener en cuenta antes de solicitar recursos?</a:t>
            </a:r>
            <a:endParaRPr lang="en-GB" sz="1200" b="0" strike="noStrike" spc="-1">
              <a:latin typeface="Arial"/>
            </a:endParaRPr>
          </a:p>
          <a:p>
            <a:pPr>
              <a:lnSpc>
                <a:spcPct val="150000"/>
              </a:lnSpc>
            </a:pPr>
            <a:r>
              <a:rPr lang="en-GB" sz="1200" b="0" strike="noStrike" spc="-1">
                <a:solidFill>
                  <a:srgbClr val="000000"/>
                </a:solidFill>
                <a:latin typeface="Open Sans"/>
                <a:ea typeface="Open Sans"/>
              </a:rPr>
              <a:t>2. Recursos para innovaciones basadas en datos</a:t>
            </a:r>
            <a:endParaRPr lang="en-GB" sz="1200" b="0" strike="noStrike" spc="-1">
              <a:latin typeface="Arial"/>
            </a:endParaRPr>
          </a:p>
          <a:p>
            <a:pPr>
              <a:lnSpc>
                <a:spcPct val="150000"/>
              </a:lnSpc>
            </a:pPr>
            <a:endParaRPr lang="en-GB" sz="1200" b="0" strike="noStrike" spc="-1">
              <a:latin typeface="Arial"/>
            </a:endParaRPr>
          </a:p>
          <a:p>
            <a:pPr>
              <a:lnSpc>
                <a:spcPct val="150000"/>
              </a:lnSpc>
            </a:pPr>
            <a:endParaRPr lang="en-GB" sz="1200" b="0" strike="noStrike" spc="-1">
              <a:latin typeface="Arial"/>
            </a:endParaRPr>
          </a:p>
        </p:txBody>
      </p:sp>
      <p:sp>
        <p:nvSpPr>
          <p:cNvPr id="91" name="CustomShape 6"/>
          <p:cNvSpPr/>
          <p:nvPr/>
        </p:nvSpPr>
        <p:spPr>
          <a:xfrm>
            <a:off x="5001120" y="1479240"/>
            <a:ext cx="3011040" cy="446400"/>
          </a:xfrm>
          <a:prstGeom prst="rect">
            <a:avLst/>
          </a:prstGeom>
          <a:noFill/>
          <a:ln>
            <a:noFill/>
          </a:ln>
        </p:spPr>
        <p:style>
          <a:lnRef idx="0">
            <a:scrgbClr r="0" g="0" b="0"/>
          </a:lnRef>
          <a:fillRef idx="0">
            <a:scrgbClr r="0" g="0" b="0"/>
          </a:fillRef>
          <a:effectRef idx="0">
            <a:scrgbClr r="0" g="0" b="0"/>
          </a:effectRef>
          <a:fontRef idx="minor"/>
        </p:style>
        <p:txBody>
          <a:bodyPr lIns="68400" tIns="34200" rIns="68400" bIns="34200" anchor="ctr">
            <a:noAutofit/>
          </a:bodyPr>
          <a:lstStyle/>
          <a:p>
            <a:pPr>
              <a:lnSpc>
                <a:spcPct val="100000"/>
              </a:lnSpc>
            </a:pPr>
            <a:r>
              <a:rPr lang="en-GB" sz="3200" b="1" strike="noStrike" spc="-1">
                <a:solidFill>
                  <a:srgbClr val="752F6E"/>
                </a:solidFill>
                <a:latin typeface="Myriad Pro"/>
                <a:ea typeface="Myriad Pro"/>
              </a:rPr>
              <a:t>Índice</a:t>
            </a:r>
            <a:endParaRPr lang="en-GB" sz="3200" b="0" strike="noStrike" spc="-1">
              <a:latin typeface="Arial"/>
            </a:endParaRPr>
          </a:p>
        </p:txBody>
      </p:sp>
      <p:sp>
        <p:nvSpPr>
          <p:cNvPr id="92" name="CustomShape 7"/>
          <p:cNvSpPr/>
          <p:nvPr/>
        </p:nvSpPr>
        <p:spPr>
          <a:xfrm>
            <a:off x="10367640" y="323640"/>
            <a:ext cx="1356480" cy="330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en-GB" sz="1600" b="1" strike="noStrike" spc="-1">
                <a:solidFill>
                  <a:srgbClr val="752F6E"/>
                </a:solidFill>
                <a:latin typeface="Myriad Pro"/>
                <a:ea typeface="Myriad Pro"/>
              </a:rPr>
              <a:t>Febrero 2020</a:t>
            </a:r>
            <a:endParaRPr lang="en-GB" sz="16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ustomShape 1"/>
          <p:cNvSpPr/>
          <p:nvPr/>
        </p:nvSpPr>
        <p:spPr>
          <a:xfrm>
            <a:off x="216000" y="1060920"/>
            <a:ext cx="2568960" cy="48405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sp>
      <p:sp>
        <p:nvSpPr>
          <p:cNvPr id="94" name="Line 2"/>
          <p:cNvSpPr/>
          <p:nvPr/>
        </p:nvSpPr>
        <p:spPr>
          <a:xfrm>
            <a:off x="236880" y="6268680"/>
            <a:ext cx="11633760" cy="360"/>
          </a:xfrm>
          <a:prstGeom prst="line">
            <a:avLst/>
          </a:prstGeom>
          <a:ln>
            <a:solidFill>
              <a:schemeClr val="bg2">
                <a:lumMod val="90000"/>
              </a:schemeClr>
            </a:solidFill>
            <a:round/>
          </a:ln>
        </p:spPr>
        <p:style>
          <a:lnRef idx="1">
            <a:schemeClr val="accent1"/>
          </a:lnRef>
          <a:fillRef idx="0">
            <a:schemeClr val="accent1"/>
          </a:fillRef>
          <a:effectRef idx="0">
            <a:schemeClr val="accent1"/>
          </a:effectRef>
          <a:fontRef idx="minor"/>
        </p:style>
      </p:sp>
      <p:sp>
        <p:nvSpPr>
          <p:cNvPr id="95" name="CustomShape 3"/>
          <p:cNvSpPr/>
          <p:nvPr/>
        </p:nvSpPr>
        <p:spPr>
          <a:xfrm>
            <a:off x="10730160" y="6431040"/>
            <a:ext cx="912960" cy="2246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gn="r">
              <a:lnSpc>
                <a:spcPct val="100000"/>
              </a:lnSpc>
            </a:pPr>
            <a:r>
              <a:rPr lang="en-GB" sz="900" b="0" strike="noStrike" spc="-1">
                <a:solidFill>
                  <a:srgbClr val="000000"/>
                </a:solidFill>
                <a:latin typeface="Myriad Pro"/>
                <a:ea typeface="Myriad Pro"/>
              </a:rPr>
              <a:t>datos.gob.es</a:t>
            </a:r>
            <a:endParaRPr lang="en-GB" sz="900" b="0" strike="noStrike" spc="-1">
              <a:latin typeface="Arial"/>
            </a:endParaRPr>
          </a:p>
        </p:txBody>
      </p:sp>
      <p:sp>
        <p:nvSpPr>
          <p:cNvPr id="96" name="CustomShape 4"/>
          <p:cNvSpPr/>
          <p:nvPr/>
        </p:nvSpPr>
        <p:spPr>
          <a:xfrm>
            <a:off x="11616840" y="6414840"/>
            <a:ext cx="250560" cy="250560"/>
          </a:xfrm>
          <a:prstGeom prst="rect">
            <a:avLst/>
          </a:prstGeom>
          <a:solidFill>
            <a:srgbClr val="752F6E"/>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fld id="{DE77F9C0-6F0A-43DC-B8CD-6F58240AF161}" type="slidenum">
              <a:rPr lang="en-GB" sz="1050" b="0" strike="noStrike" spc="-1">
                <a:solidFill>
                  <a:srgbClr val="FFFFFF"/>
                </a:solidFill>
                <a:latin typeface="Calibri"/>
                <a:ea typeface="DejaVu Sans"/>
              </a:rPr>
              <a:t>3</a:t>
            </a:fld>
            <a:endParaRPr lang="en-GB" sz="1050" b="0" strike="noStrike" spc="-1">
              <a:latin typeface="Arial"/>
            </a:endParaRPr>
          </a:p>
        </p:txBody>
      </p:sp>
      <p:sp>
        <p:nvSpPr>
          <p:cNvPr id="97" name="CustomShape 5"/>
          <p:cNvSpPr/>
          <p:nvPr/>
        </p:nvSpPr>
        <p:spPr>
          <a:xfrm>
            <a:off x="10367640" y="323640"/>
            <a:ext cx="1356480" cy="330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en-GB" sz="1600" b="1" strike="noStrike" spc="-1">
                <a:solidFill>
                  <a:srgbClr val="752F6E"/>
                </a:solidFill>
                <a:latin typeface="Myriad Pro"/>
                <a:ea typeface="Myriad Pro"/>
              </a:rPr>
              <a:t>Febrero 2020</a:t>
            </a:r>
            <a:endParaRPr lang="en-GB" sz="1600" b="0" strike="noStrike" spc="-1">
              <a:latin typeface="Arial"/>
            </a:endParaRPr>
          </a:p>
        </p:txBody>
      </p:sp>
      <p:sp>
        <p:nvSpPr>
          <p:cNvPr id="98" name="CustomShape 6"/>
          <p:cNvSpPr/>
          <p:nvPr/>
        </p:nvSpPr>
        <p:spPr>
          <a:xfrm>
            <a:off x="420840" y="2437920"/>
            <a:ext cx="2096640" cy="187920"/>
          </a:xfrm>
          <a:prstGeom prst="rect">
            <a:avLst/>
          </a:prstGeom>
          <a:noFill/>
          <a:ln>
            <a:noFill/>
          </a:ln>
        </p:spPr>
        <p:style>
          <a:lnRef idx="0">
            <a:scrgbClr r="0" g="0" b="0"/>
          </a:lnRef>
          <a:fillRef idx="0">
            <a:scrgbClr r="0" g="0" b="0"/>
          </a:fillRef>
          <a:effectRef idx="0">
            <a:scrgbClr r="0" g="0" b="0"/>
          </a:effectRef>
          <a:fontRef idx="minor"/>
        </p:style>
      </p:sp>
      <p:sp>
        <p:nvSpPr>
          <p:cNvPr id="99" name="CustomShape 7"/>
          <p:cNvSpPr/>
          <p:nvPr/>
        </p:nvSpPr>
        <p:spPr>
          <a:xfrm>
            <a:off x="420840" y="2825280"/>
            <a:ext cx="1833120" cy="1519560"/>
          </a:xfrm>
          <a:prstGeom prst="rect">
            <a:avLst/>
          </a:prstGeom>
          <a:noFill/>
          <a:ln>
            <a:noFill/>
          </a:ln>
        </p:spPr>
        <p:style>
          <a:lnRef idx="0">
            <a:scrgbClr r="0" g="0" b="0"/>
          </a:lnRef>
          <a:fillRef idx="0">
            <a:scrgbClr r="0" g="0" b="0"/>
          </a:fillRef>
          <a:effectRef idx="0">
            <a:scrgbClr r="0" g="0" b="0"/>
          </a:effectRef>
          <a:fontRef idx="minor"/>
        </p:style>
      </p:sp>
      <p:pic>
        <p:nvPicPr>
          <p:cNvPr id="100" name="Imagen 26"/>
          <p:cNvPicPr/>
          <p:nvPr/>
        </p:nvPicPr>
        <p:blipFill>
          <a:blip r:embed="rId2"/>
          <a:stretch/>
        </p:blipFill>
        <p:spPr>
          <a:xfrm>
            <a:off x="236880" y="6367680"/>
            <a:ext cx="797400" cy="338400"/>
          </a:xfrm>
          <a:prstGeom prst="rect">
            <a:avLst/>
          </a:prstGeom>
          <a:ln>
            <a:noFill/>
          </a:ln>
        </p:spPr>
      </p:pic>
      <p:pic>
        <p:nvPicPr>
          <p:cNvPr id="101" name="Imagen 27"/>
          <p:cNvPicPr/>
          <p:nvPr/>
        </p:nvPicPr>
        <p:blipFill>
          <a:blip r:embed="rId3"/>
          <a:srcRect r="21645" b="-15129"/>
          <a:stretch/>
        </p:blipFill>
        <p:spPr>
          <a:xfrm>
            <a:off x="1216080" y="6430320"/>
            <a:ext cx="1453320" cy="290520"/>
          </a:xfrm>
          <a:prstGeom prst="rect">
            <a:avLst/>
          </a:prstGeom>
          <a:ln>
            <a:noFill/>
          </a:ln>
        </p:spPr>
      </p:pic>
      <p:pic>
        <p:nvPicPr>
          <p:cNvPr id="102" name="Imagen 28"/>
          <p:cNvPicPr/>
          <p:nvPr/>
        </p:nvPicPr>
        <p:blipFill>
          <a:blip r:embed="rId4"/>
          <a:stretch/>
        </p:blipFill>
        <p:spPr>
          <a:xfrm>
            <a:off x="2838600" y="6380640"/>
            <a:ext cx="545040" cy="325800"/>
          </a:xfrm>
          <a:prstGeom prst="rect">
            <a:avLst/>
          </a:prstGeom>
          <a:ln>
            <a:noFill/>
          </a:ln>
        </p:spPr>
      </p:pic>
      <p:sp>
        <p:nvSpPr>
          <p:cNvPr id="103" name="CustomShape 8"/>
          <p:cNvSpPr/>
          <p:nvPr/>
        </p:nvSpPr>
        <p:spPr>
          <a:xfrm>
            <a:off x="334800" y="288000"/>
            <a:ext cx="7222320" cy="330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en-GB" sz="1600" b="0" strike="noStrike" spc="-1">
                <a:solidFill>
                  <a:srgbClr val="000000"/>
                </a:solidFill>
                <a:latin typeface="Myriad Pro"/>
                <a:ea typeface="Myriad Pro"/>
              </a:rPr>
              <a:t>Guía para acelerar negocios basados en datos</a:t>
            </a:r>
            <a:endParaRPr lang="en-GB" sz="1600" b="0" strike="noStrike" spc="-1">
              <a:latin typeface="Arial"/>
            </a:endParaRPr>
          </a:p>
        </p:txBody>
      </p:sp>
      <p:sp>
        <p:nvSpPr>
          <p:cNvPr id="104" name="CustomShape 9"/>
          <p:cNvSpPr/>
          <p:nvPr/>
        </p:nvSpPr>
        <p:spPr>
          <a:xfrm>
            <a:off x="420840" y="2258280"/>
            <a:ext cx="2385000" cy="947520"/>
          </a:xfrm>
          <a:prstGeom prst="rect">
            <a:avLst/>
          </a:prstGeom>
          <a:noFill/>
          <a:ln>
            <a:noFill/>
          </a:ln>
        </p:spPr>
        <p:style>
          <a:lnRef idx="0">
            <a:scrgbClr r="0" g="0" b="0"/>
          </a:lnRef>
          <a:fillRef idx="0">
            <a:scrgbClr r="0" g="0" b="0"/>
          </a:fillRef>
          <a:effectRef idx="0">
            <a:scrgbClr r="0" g="0" b="0"/>
          </a:effectRef>
          <a:fontRef idx="minor"/>
        </p:style>
        <p:txBody>
          <a:bodyPr lIns="68400" tIns="34200" rIns="68400" bIns="34200" anchor="ctr">
            <a:noAutofit/>
          </a:bodyPr>
          <a:lstStyle/>
          <a:p>
            <a:pPr>
              <a:lnSpc>
                <a:spcPct val="100000"/>
              </a:lnSpc>
            </a:pPr>
            <a:endParaRPr lang="en-GB" sz="1800" b="0" strike="noStrike" spc="-1">
              <a:latin typeface="Arial"/>
            </a:endParaRPr>
          </a:p>
          <a:p>
            <a:pPr>
              <a:lnSpc>
                <a:spcPct val="100000"/>
              </a:lnSpc>
            </a:pPr>
            <a:endParaRPr lang="en-GB" sz="1800" b="0" strike="noStrike" spc="-1">
              <a:latin typeface="Arial"/>
            </a:endParaRPr>
          </a:p>
          <a:p>
            <a:pPr>
              <a:lnSpc>
                <a:spcPct val="100000"/>
              </a:lnSpc>
            </a:pPr>
            <a:r>
              <a:rPr lang="en-GB" sz="3000" b="1" strike="noStrike" spc="-1">
                <a:solidFill>
                  <a:srgbClr val="752F6E"/>
                </a:solidFill>
                <a:latin typeface="Myriad Pro"/>
                <a:ea typeface="Myriad Pro"/>
              </a:rPr>
              <a:t>Recomendaciones para acelerar proyectos</a:t>
            </a:r>
            <a:endParaRPr lang="en-GB" sz="3000" b="0" strike="noStrike" spc="-1">
              <a:latin typeface="Arial"/>
            </a:endParaRPr>
          </a:p>
        </p:txBody>
      </p:sp>
      <p:sp>
        <p:nvSpPr>
          <p:cNvPr id="105" name="CustomShape 10"/>
          <p:cNvSpPr/>
          <p:nvPr/>
        </p:nvSpPr>
        <p:spPr>
          <a:xfrm>
            <a:off x="3204000" y="792000"/>
            <a:ext cx="3565080" cy="296640"/>
          </a:xfrm>
          <a:prstGeom prst="rect">
            <a:avLst/>
          </a:prstGeom>
          <a:noFill/>
          <a:ln>
            <a:noFill/>
          </a:ln>
        </p:spPr>
        <p:style>
          <a:lnRef idx="0">
            <a:scrgbClr r="0" g="0" b="0"/>
          </a:lnRef>
          <a:fillRef idx="0">
            <a:scrgbClr r="0" g="0" b="0"/>
          </a:fillRef>
          <a:effectRef idx="0">
            <a:scrgbClr r="0" g="0" b="0"/>
          </a:effectRef>
          <a:fontRef idx="minor"/>
        </p:style>
      </p:sp>
      <p:sp>
        <p:nvSpPr>
          <p:cNvPr id="107" name="CustomShape 12"/>
          <p:cNvSpPr/>
          <p:nvPr/>
        </p:nvSpPr>
        <p:spPr>
          <a:xfrm>
            <a:off x="8276400" y="864000"/>
            <a:ext cx="3169080" cy="296640"/>
          </a:xfrm>
          <a:prstGeom prst="rect">
            <a:avLst/>
          </a:prstGeom>
          <a:noFill/>
          <a:ln>
            <a:noFill/>
          </a:ln>
        </p:spPr>
        <p:style>
          <a:lnRef idx="0">
            <a:scrgbClr r="0" g="0" b="0"/>
          </a:lnRef>
          <a:fillRef idx="0">
            <a:scrgbClr r="0" g="0" b="0"/>
          </a:fillRef>
          <a:effectRef idx="0">
            <a:scrgbClr r="0" g="0" b="0"/>
          </a:effectRef>
          <a:fontRef idx="minor"/>
        </p:style>
      </p:sp>
      <p:sp>
        <p:nvSpPr>
          <p:cNvPr id="108" name="CustomShape 13"/>
          <p:cNvSpPr/>
          <p:nvPr/>
        </p:nvSpPr>
        <p:spPr>
          <a:xfrm>
            <a:off x="3138443" y="1378440"/>
            <a:ext cx="7907437" cy="2118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50000"/>
              </a:lnSpc>
            </a:pPr>
            <a:r>
              <a:rPr lang="es-ES" sz="1400" b="0" strike="noStrike" spc="-1" dirty="0">
                <a:solidFill>
                  <a:srgbClr val="000000"/>
                </a:solidFill>
                <a:latin typeface="Arial"/>
                <a:ea typeface="Source Han Sans CN Regular"/>
              </a:rPr>
              <a:t>Además del capital, para impulsar a las empresas en su etapa inicial es muy valioso contar con:</a:t>
            </a:r>
          </a:p>
          <a:p>
            <a:pPr>
              <a:lnSpc>
                <a:spcPct val="150000"/>
              </a:lnSpc>
            </a:pPr>
            <a:endParaRPr lang="es-ES" sz="1400" spc="-1" dirty="0">
              <a:solidFill>
                <a:srgbClr val="000000"/>
              </a:solidFill>
              <a:latin typeface="Arial"/>
              <a:ea typeface="Source Han Sans CN Regular"/>
            </a:endParaRPr>
          </a:p>
          <a:p>
            <a:pPr marL="285750" indent="-285750">
              <a:lnSpc>
                <a:spcPct val="150000"/>
              </a:lnSpc>
              <a:buFont typeface="Arial" panose="020B0604020202020204" pitchFamily="34" charset="0"/>
              <a:buChar char="•"/>
            </a:pPr>
            <a:r>
              <a:rPr lang="es-ES" sz="1400" b="0" strike="noStrike" spc="-1" dirty="0">
                <a:solidFill>
                  <a:srgbClr val="000000"/>
                </a:solidFill>
                <a:latin typeface="Arial"/>
                <a:ea typeface="Source Han Sans CN Regular"/>
              </a:rPr>
              <a:t>Acceso a expertos y personas influyentes en la industria</a:t>
            </a:r>
            <a:endParaRPr lang="es-ES" sz="1400" spc="-1" dirty="0">
              <a:solidFill>
                <a:srgbClr val="000000"/>
              </a:solidFill>
              <a:latin typeface="Arial"/>
              <a:ea typeface="Source Han Sans CN Regular"/>
            </a:endParaRPr>
          </a:p>
          <a:p>
            <a:pPr marL="285750" indent="-285750">
              <a:lnSpc>
                <a:spcPct val="150000"/>
              </a:lnSpc>
              <a:buFont typeface="Arial" panose="020B0604020202020204" pitchFamily="34" charset="0"/>
              <a:buChar char="•"/>
            </a:pPr>
            <a:r>
              <a:rPr lang="es-ES" sz="1400" b="0" strike="noStrike" spc="-1" dirty="0">
                <a:solidFill>
                  <a:srgbClr val="000000"/>
                </a:solidFill>
                <a:latin typeface="Arial"/>
                <a:ea typeface="Source Han Sans CN Regular"/>
              </a:rPr>
              <a:t>Asesoramiento </a:t>
            </a:r>
          </a:p>
          <a:p>
            <a:pPr marL="285750" indent="-285750">
              <a:lnSpc>
                <a:spcPct val="150000"/>
              </a:lnSpc>
              <a:buFont typeface="Arial" panose="020B0604020202020204" pitchFamily="34" charset="0"/>
              <a:buChar char="•"/>
            </a:pPr>
            <a:r>
              <a:rPr lang="es-ES" sz="1400" spc="-1" dirty="0">
                <a:solidFill>
                  <a:srgbClr val="000000"/>
                </a:solidFill>
                <a:latin typeface="Arial"/>
                <a:ea typeface="Source Han Sans CN Regular"/>
              </a:rPr>
              <a:t>P</a:t>
            </a:r>
            <a:r>
              <a:rPr lang="es-ES" sz="1400" b="0" strike="noStrike" spc="-1" dirty="0">
                <a:solidFill>
                  <a:srgbClr val="000000"/>
                </a:solidFill>
                <a:latin typeface="Arial"/>
                <a:ea typeface="Source Han Sans CN Regular"/>
              </a:rPr>
              <a:t>erspectiva sobre emprendimiento </a:t>
            </a:r>
            <a:endParaRPr lang="es-ES" sz="1400" spc="-1" dirty="0">
              <a:solidFill>
                <a:srgbClr val="000000"/>
              </a:solidFill>
              <a:latin typeface="Arial"/>
              <a:ea typeface="Source Han Sans CN Regular"/>
            </a:endParaRPr>
          </a:p>
          <a:p>
            <a:pPr marL="285750" indent="-285750">
              <a:lnSpc>
                <a:spcPct val="150000"/>
              </a:lnSpc>
              <a:buFont typeface="Arial" panose="020B0604020202020204" pitchFamily="34" charset="0"/>
              <a:buChar char="•"/>
            </a:pPr>
            <a:r>
              <a:rPr lang="es-ES" sz="1400" b="0" strike="noStrike" spc="-1" dirty="0">
                <a:solidFill>
                  <a:srgbClr val="000000"/>
                </a:solidFill>
                <a:latin typeface="Arial"/>
                <a:ea typeface="Source Han Sans CN Regular"/>
              </a:rPr>
              <a:t>Validación inmediata que sirva como primer "sello de aprobación”</a:t>
            </a:r>
          </a:p>
          <a:p>
            <a:pPr>
              <a:lnSpc>
                <a:spcPct val="150000"/>
              </a:lnSpc>
            </a:pPr>
            <a:endParaRPr lang="es-ES" sz="1400" spc="-1" dirty="0">
              <a:solidFill>
                <a:srgbClr val="000000"/>
              </a:solidFill>
              <a:latin typeface="Arial"/>
              <a:ea typeface="Source Han Sans CN Regular"/>
            </a:endParaRPr>
          </a:p>
          <a:p>
            <a:pPr>
              <a:lnSpc>
                <a:spcPct val="150000"/>
              </a:lnSpc>
            </a:pPr>
            <a:r>
              <a:rPr lang="es-ES" sz="1400" b="0" strike="noStrike" spc="-1" dirty="0">
                <a:solidFill>
                  <a:srgbClr val="000000"/>
                </a:solidFill>
                <a:latin typeface="Arial"/>
                <a:ea typeface="Source Han Sans CN Regular"/>
              </a:rPr>
              <a:t>En el caso de los proyectos basados en datos es útil acceder a </a:t>
            </a:r>
            <a:r>
              <a:rPr lang="es-ES" sz="1400" b="1" strike="noStrike" spc="-1" dirty="0">
                <a:solidFill>
                  <a:srgbClr val="000000"/>
                </a:solidFill>
                <a:latin typeface="Arial"/>
                <a:ea typeface="Source Han Sans CN Regular"/>
              </a:rPr>
              <a:t>recursos como  tecnologías o formación específica </a:t>
            </a:r>
            <a:r>
              <a:rPr lang="es-ES" sz="1400" b="0" strike="noStrike" spc="-1" dirty="0">
                <a:solidFill>
                  <a:srgbClr val="000000"/>
                </a:solidFill>
                <a:latin typeface="Arial"/>
                <a:ea typeface="Source Han Sans CN Regular"/>
              </a:rPr>
              <a:t>en </a:t>
            </a:r>
            <a:r>
              <a:rPr lang="es-ES" sz="1400" b="0" strike="noStrike" spc="-1" dirty="0" err="1">
                <a:solidFill>
                  <a:srgbClr val="000000"/>
                </a:solidFill>
                <a:latin typeface="Arial"/>
                <a:ea typeface="Source Han Sans CN Regular"/>
              </a:rPr>
              <a:t>cloud</a:t>
            </a:r>
            <a:r>
              <a:rPr lang="es-ES" sz="1400" b="0" strike="noStrike" spc="-1" dirty="0">
                <a:solidFill>
                  <a:srgbClr val="000000"/>
                </a:solidFill>
                <a:latin typeface="Arial"/>
                <a:ea typeface="Source Han Sans CN Regular"/>
              </a:rPr>
              <a:t> </a:t>
            </a:r>
            <a:r>
              <a:rPr lang="es-ES" sz="1400" b="0" strike="noStrike" spc="-1" dirty="0" err="1">
                <a:solidFill>
                  <a:srgbClr val="000000"/>
                </a:solidFill>
                <a:latin typeface="Arial"/>
                <a:ea typeface="Source Han Sans CN Regular"/>
              </a:rPr>
              <a:t>computing</a:t>
            </a:r>
            <a:r>
              <a:rPr lang="es-ES" sz="1400" b="0" strike="noStrike" spc="-1" dirty="0">
                <a:solidFill>
                  <a:srgbClr val="000000"/>
                </a:solidFill>
                <a:latin typeface="Arial"/>
                <a:ea typeface="Source Han Sans CN Regular"/>
              </a:rPr>
              <a:t>, aprendizaje automático e inteligencia artificial, protección de datos personales, licenciamiento de software y explotación de modelos de negocio en la nube, etc.</a:t>
            </a:r>
            <a:endParaRPr lang="es-ES" sz="1400" b="0" strike="noStrike" spc="-1" dirty="0">
              <a:latin typeface="Arial"/>
            </a:endParaRPr>
          </a:p>
          <a:p>
            <a:pPr>
              <a:lnSpc>
                <a:spcPct val="100000"/>
              </a:lnSpc>
            </a:pPr>
            <a:endParaRPr lang="en-GB" sz="1400" b="0" strike="noStrike" spc="-1" dirty="0">
              <a:latin typeface="Arial"/>
            </a:endParaRPr>
          </a:p>
          <a:p>
            <a:pPr>
              <a:lnSpc>
                <a:spcPct val="100000"/>
              </a:lnSpc>
            </a:pPr>
            <a:endParaRPr lang="en-GB" sz="12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CustomShape 1"/>
          <p:cNvSpPr/>
          <p:nvPr/>
        </p:nvSpPr>
        <p:spPr>
          <a:xfrm>
            <a:off x="216000" y="1060920"/>
            <a:ext cx="2568960" cy="48405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sp>
      <p:sp>
        <p:nvSpPr>
          <p:cNvPr id="110" name="Line 2"/>
          <p:cNvSpPr/>
          <p:nvPr/>
        </p:nvSpPr>
        <p:spPr>
          <a:xfrm>
            <a:off x="236880" y="6268680"/>
            <a:ext cx="11633760" cy="360"/>
          </a:xfrm>
          <a:prstGeom prst="line">
            <a:avLst/>
          </a:prstGeom>
          <a:ln>
            <a:solidFill>
              <a:schemeClr val="bg2">
                <a:lumMod val="90000"/>
              </a:schemeClr>
            </a:solidFill>
            <a:round/>
          </a:ln>
        </p:spPr>
        <p:style>
          <a:lnRef idx="1">
            <a:schemeClr val="accent1"/>
          </a:lnRef>
          <a:fillRef idx="0">
            <a:schemeClr val="accent1"/>
          </a:fillRef>
          <a:effectRef idx="0">
            <a:schemeClr val="accent1"/>
          </a:effectRef>
          <a:fontRef idx="minor"/>
        </p:style>
      </p:sp>
      <p:sp>
        <p:nvSpPr>
          <p:cNvPr id="111" name="CustomShape 3"/>
          <p:cNvSpPr/>
          <p:nvPr/>
        </p:nvSpPr>
        <p:spPr>
          <a:xfrm>
            <a:off x="10730160" y="6431040"/>
            <a:ext cx="912960" cy="2246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gn="r">
              <a:lnSpc>
                <a:spcPct val="100000"/>
              </a:lnSpc>
            </a:pPr>
            <a:r>
              <a:rPr lang="en-GB" sz="900" b="0" strike="noStrike" spc="-1">
                <a:solidFill>
                  <a:srgbClr val="000000"/>
                </a:solidFill>
                <a:latin typeface="Myriad Pro"/>
                <a:ea typeface="Myriad Pro"/>
              </a:rPr>
              <a:t>datos.gob.es</a:t>
            </a:r>
            <a:endParaRPr lang="en-GB" sz="900" b="0" strike="noStrike" spc="-1">
              <a:latin typeface="Arial"/>
            </a:endParaRPr>
          </a:p>
        </p:txBody>
      </p:sp>
      <p:sp>
        <p:nvSpPr>
          <p:cNvPr id="112" name="CustomShape 4"/>
          <p:cNvSpPr/>
          <p:nvPr/>
        </p:nvSpPr>
        <p:spPr>
          <a:xfrm>
            <a:off x="11616840" y="6414840"/>
            <a:ext cx="250560" cy="250560"/>
          </a:xfrm>
          <a:prstGeom prst="rect">
            <a:avLst/>
          </a:prstGeom>
          <a:solidFill>
            <a:srgbClr val="752F6E"/>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fld id="{50433039-D471-4821-9947-48A6515560C0}" type="slidenum">
              <a:rPr lang="en-GB" sz="1050" b="0" strike="noStrike" spc="-1">
                <a:solidFill>
                  <a:srgbClr val="FFFFFF"/>
                </a:solidFill>
                <a:latin typeface="Calibri"/>
                <a:ea typeface="DejaVu Sans"/>
              </a:rPr>
              <a:t>4</a:t>
            </a:fld>
            <a:endParaRPr lang="en-GB" sz="1050" b="0" strike="noStrike" spc="-1">
              <a:latin typeface="Arial"/>
            </a:endParaRPr>
          </a:p>
        </p:txBody>
      </p:sp>
      <p:sp>
        <p:nvSpPr>
          <p:cNvPr id="113" name="CustomShape 5"/>
          <p:cNvSpPr/>
          <p:nvPr/>
        </p:nvSpPr>
        <p:spPr>
          <a:xfrm>
            <a:off x="10367640" y="323640"/>
            <a:ext cx="1356480" cy="330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en-GB" sz="1600" b="1" strike="noStrike" spc="-1">
                <a:solidFill>
                  <a:srgbClr val="752F6E"/>
                </a:solidFill>
                <a:latin typeface="Myriad Pro"/>
                <a:ea typeface="Myriad Pro"/>
              </a:rPr>
              <a:t>Febrero 2020</a:t>
            </a:r>
            <a:endParaRPr lang="en-GB" sz="1600" b="0" strike="noStrike" spc="-1">
              <a:latin typeface="Arial"/>
            </a:endParaRPr>
          </a:p>
        </p:txBody>
      </p:sp>
      <p:sp>
        <p:nvSpPr>
          <p:cNvPr id="114" name="CustomShape 6"/>
          <p:cNvSpPr/>
          <p:nvPr/>
        </p:nvSpPr>
        <p:spPr>
          <a:xfrm>
            <a:off x="420840" y="2437920"/>
            <a:ext cx="2096640" cy="187920"/>
          </a:xfrm>
          <a:prstGeom prst="rect">
            <a:avLst/>
          </a:prstGeom>
          <a:noFill/>
          <a:ln>
            <a:noFill/>
          </a:ln>
        </p:spPr>
        <p:style>
          <a:lnRef idx="0">
            <a:scrgbClr r="0" g="0" b="0"/>
          </a:lnRef>
          <a:fillRef idx="0">
            <a:scrgbClr r="0" g="0" b="0"/>
          </a:fillRef>
          <a:effectRef idx="0">
            <a:scrgbClr r="0" g="0" b="0"/>
          </a:effectRef>
          <a:fontRef idx="minor"/>
        </p:style>
      </p:sp>
      <p:sp>
        <p:nvSpPr>
          <p:cNvPr id="115" name="CustomShape 7"/>
          <p:cNvSpPr/>
          <p:nvPr/>
        </p:nvSpPr>
        <p:spPr>
          <a:xfrm>
            <a:off x="420840" y="2825280"/>
            <a:ext cx="1833120" cy="1519560"/>
          </a:xfrm>
          <a:prstGeom prst="rect">
            <a:avLst/>
          </a:prstGeom>
          <a:noFill/>
          <a:ln>
            <a:noFill/>
          </a:ln>
        </p:spPr>
        <p:style>
          <a:lnRef idx="0">
            <a:scrgbClr r="0" g="0" b="0"/>
          </a:lnRef>
          <a:fillRef idx="0">
            <a:scrgbClr r="0" g="0" b="0"/>
          </a:fillRef>
          <a:effectRef idx="0">
            <a:scrgbClr r="0" g="0" b="0"/>
          </a:effectRef>
          <a:fontRef idx="minor"/>
        </p:style>
      </p:sp>
      <p:pic>
        <p:nvPicPr>
          <p:cNvPr id="116" name="Imagen 26"/>
          <p:cNvPicPr/>
          <p:nvPr/>
        </p:nvPicPr>
        <p:blipFill>
          <a:blip r:embed="rId2"/>
          <a:stretch/>
        </p:blipFill>
        <p:spPr>
          <a:xfrm>
            <a:off x="236880" y="6367680"/>
            <a:ext cx="797400" cy="338400"/>
          </a:xfrm>
          <a:prstGeom prst="rect">
            <a:avLst/>
          </a:prstGeom>
          <a:ln>
            <a:noFill/>
          </a:ln>
        </p:spPr>
      </p:pic>
      <p:pic>
        <p:nvPicPr>
          <p:cNvPr id="117" name="Imagen 27"/>
          <p:cNvPicPr/>
          <p:nvPr/>
        </p:nvPicPr>
        <p:blipFill>
          <a:blip r:embed="rId3"/>
          <a:srcRect r="21645" b="-15129"/>
          <a:stretch/>
        </p:blipFill>
        <p:spPr>
          <a:xfrm>
            <a:off x="1216080" y="6430320"/>
            <a:ext cx="1453320" cy="290520"/>
          </a:xfrm>
          <a:prstGeom prst="rect">
            <a:avLst/>
          </a:prstGeom>
          <a:ln>
            <a:noFill/>
          </a:ln>
        </p:spPr>
      </p:pic>
      <p:pic>
        <p:nvPicPr>
          <p:cNvPr id="118" name="Imagen 28"/>
          <p:cNvPicPr/>
          <p:nvPr/>
        </p:nvPicPr>
        <p:blipFill>
          <a:blip r:embed="rId4"/>
          <a:stretch/>
        </p:blipFill>
        <p:spPr>
          <a:xfrm>
            <a:off x="2838600" y="6380640"/>
            <a:ext cx="545040" cy="325800"/>
          </a:xfrm>
          <a:prstGeom prst="rect">
            <a:avLst/>
          </a:prstGeom>
          <a:ln>
            <a:noFill/>
          </a:ln>
        </p:spPr>
      </p:pic>
      <p:sp>
        <p:nvSpPr>
          <p:cNvPr id="119" name="CustomShape 8"/>
          <p:cNvSpPr/>
          <p:nvPr/>
        </p:nvSpPr>
        <p:spPr>
          <a:xfrm>
            <a:off x="334800" y="288000"/>
            <a:ext cx="7222320" cy="330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en-GB" sz="1600" b="0" strike="noStrike" spc="-1">
                <a:solidFill>
                  <a:srgbClr val="000000"/>
                </a:solidFill>
                <a:latin typeface="Myriad Pro"/>
                <a:ea typeface="Myriad Pro"/>
              </a:rPr>
              <a:t>Guía para acelerar negocios basados en datos</a:t>
            </a:r>
            <a:endParaRPr lang="en-GB" sz="1600" b="0" strike="noStrike" spc="-1">
              <a:latin typeface="Arial"/>
            </a:endParaRPr>
          </a:p>
        </p:txBody>
      </p:sp>
      <p:sp>
        <p:nvSpPr>
          <p:cNvPr id="120" name="CustomShape 9"/>
          <p:cNvSpPr/>
          <p:nvPr/>
        </p:nvSpPr>
        <p:spPr>
          <a:xfrm>
            <a:off x="420840" y="2258280"/>
            <a:ext cx="2385000" cy="947520"/>
          </a:xfrm>
          <a:prstGeom prst="rect">
            <a:avLst/>
          </a:prstGeom>
          <a:noFill/>
          <a:ln>
            <a:noFill/>
          </a:ln>
        </p:spPr>
        <p:style>
          <a:lnRef idx="0">
            <a:scrgbClr r="0" g="0" b="0"/>
          </a:lnRef>
          <a:fillRef idx="0">
            <a:scrgbClr r="0" g="0" b="0"/>
          </a:fillRef>
          <a:effectRef idx="0">
            <a:scrgbClr r="0" g="0" b="0"/>
          </a:effectRef>
          <a:fontRef idx="minor"/>
        </p:style>
        <p:txBody>
          <a:bodyPr lIns="68400" tIns="34200" rIns="68400" bIns="34200" anchor="ctr">
            <a:noAutofit/>
          </a:bodyPr>
          <a:lstStyle/>
          <a:p>
            <a:pPr>
              <a:lnSpc>
                <a:spcPct val="100000"/>
              </a:lnSpc>
            </a:pPr>
            <a:endParaRPr lang="en-GB" sz="1800" b="0" strike="noStrike" spc="-1">
              <a:latin typeface="Arial"/>
            </a:endParaRPr>
          </a:p>
          <a:p>
            <a:pPr>
              <a:lnSpc>
                <a:spcPct val="100000"/>
              </a:lnSpc>
            </a:pPr>
            <a:endParaRPr lang="en-GB" sz="1800" b="0" strike="noStrike" spc="-1">
              <a:latin typeface="Arial"/>
            </a:endParaRPr>
          </a:p>
          <a:p>
            <a:pPr>
              <a:lnSpc>
                <a:spcPct val="100000"/>
              </a:lnSpc>
            </a:pPr>
            <a:r>
              <a:rPr lang="en-GB" sz="3000" b="1" strike="noStrike" spc="-1">
                <a:solidFill>
                  <a:srgbClr val="752F6E"/>
                </a:solidFill>
                <a:latin typeface="Myriad Pro"/>
                <a:ea typeface="Myriad Pro"/>
              </a:rPr>
              <a:t>Recomendaciones para acelerar proyectos</a:t>
            </a:r>
            <a:endParaRPr lang="en-GB" sz="3000" b="0" strike="noStrike" spc="-1">
              <a:latin typeface="Arial"/>
            </a:endParaRPr>
          </a:p>
        </p:txBody>
      </p:sp>
      <p:sp>
        <p:nvSpPr>
          <p:cNvPr id="121" name="CustomShape 10"/>
          <p:cNvSpPr/>
          <p:nvPr/>
        </p:nvSpPr>
        <p:spPr>
          <a:xfrm>
            <a:off x="3204000" y="792000"/>
            <a:ext cx="3565080" cy="296640"/>
          </a:xfrm>
          <a:prstGeom prst="rect">
            <a:avLst/>
          </a:prstGeom>
          <a:noFill/>
          <a:ln>
            <a:noFill/>
          </a:ln>
        </p:spPr>
        <p:style>
          <a:lnRef idx="0">
            <a:scrgbClr r="0" g="0" b="0"/>
          </a:lnRef>
          <a:fillRef idx="0">
            <a:scrgbClr r="0" g="0" b="0"/>
          </a:fillRef>
          <a:effectRef idx="0">
            <a:scrgbClr r="0" g="0" b="0"/>
          </a:effectRef>
          <a:fontRef idx="minor"/>
        </p:style>
      </p:sp>
      <p:sp>
        <p:nvSpPr>
          <p:cNvPr id="123" name="CustomShape 12"/>
          <p:cNvSpPr/>
          <p:nvPr/>
        </p:nvSpPr>
        <p:spPr>
          <a:xfrm>
            <a:off x="8276400" y="864000"/>
            <a:ext cx="3169080" cy="296640"/>
          </a:xfrm>
          <a:prstGeom prst="rect">
            <a:avLst/>
          </a:prstGeom>
          <a:noFill/>
          <a:ln>
            <a:noFill/>
          </a:ln>
        </p:spPr>
        <p:style>
          <a:lnRef idx="0">
            <a:scrgbClr r="0" g="0" b="0"/>
          </a:lnRef>
          <a:fillRef idx="0">
            <a:scrgbClr r="0" g="0" b="0"/>
          </a:fillRef>
          <a:effectRef idx="0">
            <a:scrgbClr r="0" g="0" b="0"/>
          </a:effectRef>
          <a:fontRef idx="minor"/>
        </p:style>
      </p:sp>
      <p:graphicFrame>
        <p:nvGraphicFramePr>
          <p:cNvPr id="2" name="Tabla 1">
            <a:extLst>
              <a:ext uri="{FF2B5EF4-FFF2-40B4-BE49-F238E27FC236}">
                <a16:creationId xmlns:a16="http://schemas.microsoft.com/office/drawing/2014/main" id="{694EAE9A-7790-4754-BEF2-A0A4D54CDAB2}"/>
              </a:ext>
            </a:extLst>
          </p:cNvPr>
          <p:cNvGraphicFramePr>
            <a:graphicFrameLocks noGrp="1"/>
          </p:cNvGraphicFramePr>
          <p:nvPr>
            <p:extLst>
              <p:ext uri="{D42A27DB-BD31-4B8C-83A1-F6EECF244321}">
                <p14:modId xmlns:p14="http://schemas.microsoft.com/office/powerpoint/2010/main" val="1557368033"/>
              </p:ext>
            </p:extLst>
          </p:nvPr>
        </p:nvGraphicFramePr>
        <p:xfrm>
          <a:off x="3310470" y="2105375"/>
          <a:ext cx="8064540" cy="3582313"/>
        </p:xfrm>
        <a:graphic>
          <a:graphicData uri="http://schemas.openxmlformats.org/drawingml/2006/table">
            <a:tbl>
              <a:tblPr firstRow="1" firstCol="1" bandRow="1">
                <a:tableStyleId>{5C22544A-7EE6-4342-B048-85BDC9FD1C3A}</a:tableStyleId>
              </a:tblPr>
              <a:tblGrid>
                <a:gridCol w="1450354">
                  <a:extLst>
                    <a:ext uri="{9D8B030D-6E8A-4147-A177-3AD203B41FA5}">
                      <a16:colId xmlns:a16="http://schemas.microsoft.com/office/drawing/2014/main" val="2475335611"/>
                    </a:ext>
                  </a:extLst>
                </a:gridCol>
                <a:gridCol w="3211055">
                  <a:extLst>
                    <a:ext uri="{9D8B030D-6E8A-4147-A177-3AD203B41FA5}">
                      <a16:colId xmlns:a16="http://schemas.microsoft.com/office/drawing/2014/main" val="3724731316"/>
                    </a:ext>
                  </a:extLst>
                </a:gridCol>
                <a:gridCol w="3403131">
                  <a:extLst>
                    <a:ext uri="{9D8B030D-6E8A-4147-A177-3AD203B41FA5}">
                      <a16:colId xmlns:a16="http://schemas.microsoft.com/office/drawing/2014/main" val="3138823985"/>
                    </a:ext>
                  </a:extLst>
                </a:gridCol>
              </a:tblGrid>
              <a:tr h="520911">
                <a:tc>
                  <a:txBody>
                    <a:bodyPr/>
                    <a:lstStyle/>
                    <a:p>
                      <a:pPr>
                        <a:spcAft>
                          <a:spcPts val="0"/>
                        </a:spcAft>
                      </a:pPr>
                      <a:r>
                        <a:rPr lang="es-ES" sz="1000" kern="100" dirty="0">
                          <a:effectLst/>
                        </a:rPr>
                        <a:t> </a:t>
                      </a:r>
                      <a:endParaRPr lang="es-ES" sz="1100" kern="100" dirty="0">
                        <a:effectLst/>
                        <a:latin typeface="Liberation Serif"/>
                        <a:ea typeface="Source Han Sans CN"/>
                        <a:cs typeface="Lohit Devanagari"/>
                      </a:endParaRPr>
                    </a:p>
                  </a:txBody>
                  <a:tcPr marL="127339" marR="127339" marT="95364" marB="95364" anchor="ctr">
                    <a:solidFill>
                      <a:srgbClr val="7030A0"/>
                    </a:solidFill>
                  </a:tcPr>
                </a:tc>
                <a:tc>
                  <a:txBody>
                    <a:bodyPr/>
                    <a:lstStyle/>
                    <a:p>
                      <a:pPr>
                        <a:spcAft>
                          <a:spcPts val="0"/>
                        </a:spcAft>
                      </a:pPr>
                      <a:r>
                        <a:rPr lang="es-ES" sz="1000" kern="100">
                          <a:effectLst/>
                        </a:rPr>
                        <a:t>¿Qué tipo de empresas/productos impulsan?</a:t>
                      </a:r>
                      <a:endParaRPr lang="es-ES" sz="1100" kern="100">
                        <a:effectLst/>
                        <a:latin typeface="Liberation Serif"/>
                        <a:ea typeface="Source Han Sans CN"/>
                        <a:cs typeface="Lohit Devanagari"/>
                      </a:endParaRPr>
                    </a:p>
                  </a:txBody>
                  <a:tcPr marL="127339" marR="127339" marT="95364" marB="95364" anchor="ctr">
                    <a:solidFill>
                      <a:srgbClr val="7030A0"/>
                    </a:solidFill>
                  </a:tcPr>
                </a:tc>
                <a:tc>
                  <a:txBody>
                    <a:bodyPr/>
                    <a:lstStyle/>
                    <a:p>
                      <a:pPr>
                        <a:spcAft>
                          <a:spcPts val="0"/>
                        </a:spcAft>
                      </a:pPr>
                      <a:r>
                        <a:rPr lang="en-US" sz="1000" kern="100" dirty="0">
                          <a:effectLst/>
                        </a:rPr>
                        <a:t>¿</a:t>
                      </a:r>
                      <a:r>
                        <a:rPr lang="en-US" sz="1000" kern="100" dirty="0" err="1">
                          <a:effectLst/>
                        </a:rPr>
                        <a:t>Qué</a:t>
                      </a:r>
                      <a:r>
                        <a:rPr lang="en-US" sz="1000" kern="100" dirty="0">
                          <a:effectLst/>
                        </a:rPr>
                        <a:t> </a:t>
                      </a:r>
                      <a:r>
                        <a:rPr lang="en-US" sz="1000" kern="100" dirty="0" err="1">
                          <a:effectLst/>
                        </a:rPr>
                        <a:t>aporta</a:t>
                      </a:r>
                      <a:r>
                        <a:rPr lang="en-US" sz="1000" kern="100" dirty="0">
                          <a:effectLst/>
                        </a:rPr>
                        <a:t>?</a:t>
                      </a:r>
                      <a:endParaRPr lang="es-ES" sz="1100" kern="100" dirty="0">
                        <a:effectLst/>
                        <a:latin typeface="Liberation Serif"/>
                        <a:ea typeface="Source Han Sans CN"/>
                        <a:cs typeface="Lohit Devanagari"/>
                      </a:endParaRPr>
                    </a:p>
                  </a:txBody>
                  <a:tcPr marL="127339" marR="127339" marT="95364" marB="95364" anchor="ctr">
                    <a:solidFill>
                      <a:srgbClr val="7030A0"/>
                    </a:solidFill>
                  </a:tcPr>
                </a:tc>
                <a:extLst>
                  <a:ext uri="{0D108BD9-81ED-4DB2-BD59-A6C34878D82A}">
                    <a16:rowId xmlns:a16="http://schemas.microsoft.com/office/drawing/2014/main" val="3579065896"/>
                  </a:ext>
                </a:extLst>
              </a:tr>
              <a:tr h="821402">
                <a:tc>
                  <a:txBody>
                    <a:bodyPr/>
                    <a:lstStyle/>
                    <a:p>
                      <a:pPr algn="l">
                        <a:lnSpc>
                          <a:spcPct val="115000"/>
                        </a:lnSpc>
                        <a:spcBef>
                          <a:spcPts val="1200"/>
                        </a:spcBef>
                        <a:spcAft>
                          <a:spcPts val="1200"/>
                        </a:spcAft>
                      </a:pPr>
                      <a:r>
                        <a:rPr lang="es-ES_tradnl" sz="1000" dirty="0">
                          <a:effectLst/>
                        </a:rPr>
                        <a:t>Incubadoras</a:t>
                      </a:r>
                      <a:endParaRPr lang="es-ES" sz="1100" b="1" dirty="0">
                        <a:solidFill>
                          <a:srgbClr val="FFFFFF"/>
                        </a:solidFill>
                        <a:effectLst/>
                        <a:latin typeface="Neutra Text"/>
                        <a:ea typeface="Liberation Sans"/>
                        <a:cs typeface="Liberation Sans"/>
                      </a:endParaRPr>
                    </a:p>
                  </a:txBody>
                  <a:tcPr marL="127339" marR="127339" marT="95364" marB="95364" anchor="ctr">
                    <a:solidFill>
                      <a:srgbClr val="7030A0"/>
                    </a:solidFill>
                  </a:tcPr>
                </a:tc>
                <a:tc>
                  <a:txBody>
                    <a:bodyPr/>
                    <a:lstStyle/>
                    <a:p>
                      <a:pPr>
                        <a:spcAft>
                          <a:spcPts val="0"/>
                        </a:spcAft>
                      </a:pPr>
                      <a:r>
                        <a:rPr lang="es-ES" sz="1000" kern="100" dirty="0">
                          <a:effectLst/>
                        </a:rPr>
                        <a:t>Impulsan empresas que están en una etapa muy temprana o aún no se han constituido</a:t>
                      </a:r>
                      <a:endParaRPr lang="es-ES" sz="1100" kern="100" dirty="0">
                        <a:effectLst/>
                        <a:latin typeface="Liberation Serif"/>
                        <a:ea typeface="Source Han Sans CN"/>
                        <a:cs typeface="Lohit Devanagari"/>
                      </a:endParaRPr>
                    </a:p>
                  </a:txBody>
                  <a:tcPr marL="127339" marR="127339" marT="95364" marB="95364" anchor="ctr"/>
                </a:tc>
                <a:tc>
                  <a:txBody>
                    <a:bodyPr/>
                    <a:lstStyle/>
                    <a:p>
                      <a:pPr marL="342900" lvl="0" indent="-342900">
                        <a:spcAft>
                          <a:spcPts val="0"/>
                        </a:spcAft>
                        <a:buFont typeface="Symbol" panose="05050102010706020507" pitchFamily="18" charset="2"/>
                        <a:buChar char=""/>
                      </a:pPr>
                      <a:r>
                        <a:rPr lang="es-ES" sz="1000" kern="100" dirty="0">
                          <a:effectLst/>
                        </a:rPr>
                        <a:t>Coaching</a:t>
                      </a:r>
                      <a:endParaRPr lang="es-ES" sz="1100" kern="100" dirty="0">
                        <a:effectLst/>
                      </a:endParaRPr>
                    </a:p>
                    <a:p>
                      <a:pPr marL="342900" lvl="0" indent="-342900">
                        <a:spcAft>
                          <a:spcPts val="0"/>
                        </a:spcAft>
                        <a:buFont typeface="Symbol" panose="05050102010706020507" pitchFamily="18" charset="2"/>
                        <a:buChar char=""/>
                      </a:pPr>
                      <a:r>
                        <a:rPr lang="es-ES" sz="1000" kern="100" dirty="0">
                          <a:effectLst/>
                        </a:rPr>
                        <a:t>Espacio físico</a:t>
                      </a:r>
                      <a:endParaRPr lang="es-ES" sz="1100" kern="100" dirty="0">
                        <a:effectLst/>
                      </a:endParaRPr>
                    </a:p>
                    <a:p>
                      <a:pPr marL="342900" lvl="0" indent="-342900">
                        <a:spcAft>
                          <a:spcPts val="0"/>
                        </a:spcAft>
                        <a:buFont typeface="Symbol" panose="05050102010706020507" pitchFamily="18" charset="2"/>
                        <a:buChar char=""/>
                      </a:pPr>
                      <a:r>
                        <a:rPr lang="es-ES" sz="1000" kern="100" dirty="0">
                          <a:effectLst/>
                        </a:rPr>
                        <a:t>Servicios comunes</a:t>
                      </a:r>
                      <a:endParaRPr lang="es-ES" sz="1100" kern="100" dirty="0">
                        <a:effectLst/>
                      </a:endParaRPr>
                    </a:p>
                    <a:p>
                      <a:pPr marL="342900" lvl="0" indent="-342900">
                        <a:spcAft>
                          <a:spcPts val="0"/>
                        </a:spcAft>
                        <a:buFont typeface="Symbol" panose="05050102010706020507" pitchFamily="18" charset="2"/>
                        <a:buChar char=""/>
                      </a:pPr>
                      <a:r>
                        <a:rPr lang="es-ES" sz="1000" kern="100" dirty="0">
                          <a:effectLst/>
                        </a:rPr>
                        <a:t>Contactos</a:t>
                      </a:r>
                      <a:endParaRPr lang="es-ES" sz="1100" kern="100" dirty="0">
                        <a:effectLst/>
                      </a:endParaRPr>
                    </a:p>
                    <a:p>
                      <a:pPr marL="342900" lvl="0" indent="-342900">
                        <a:spcAft>
                          <a:spcPts val="0"/>
                        </a:spcAft>
                        <a:buFont typeface="Symbol" panose="05050102010706020507" pitchFamily="18" charset="2"/>
                        <a:buChar char=""/>
                      </a:pPr>
                      <a:r>
                        <a:rPr lang="es-ES" sz="1000" kern="100" dirty="0">
                          <a:effectLst/>
                        </a:rPr>
                        <a:t>Etc. </a:t>
                      </a:r>
                      <a:endParaRPr lang="es-ES" sz="1100" kern="100" dirty="0">
                        <a:effectLst/>
                        <a:latin typeface="Liberation Serif"/>
                        <a:ea typeface="Source Han Sans CN"/>
                        <a:cs typeface="Lohit Devanagari"/>
                      </a:endParaRPr>
                    </a:p>
                  </a:txBody>
                  <a:tcPr marL="127339" marR="127339" marT="95364" marB="95364" anchor="ctr"/>
                </a:tc>
                <a:extLst>
                  <a:ext uri="{0D108BD9-81ED-4DB2-BD59-A6C34878D82A}">
                    <a16:rowId xmlns:a16="http://schemas.microsoft.com/office/drawing/2014/main" val="885098080"/>
                  </a:ext>
                </a:extLst>
              </a:tr>
              <a:tr h="781538">
                <a:tc>
                  <a:txBody>
                    <a:bodyPr/>
                    <a:lstStyle/>
                    <a:p>
                      <a:pPr algn="l">
                        <a:lnSpc>
                          <a:spcPct val="115000"/>
                        </a:lnSpc>
                        <a:spcBef>
                          <a:spcPts val="1200"/>
                        </a:spcBef>
                        <a:spcAft>
                          <a:spcPts val="1200"/>
                        </a:spcAft>
                      </a:pPr>
                      <a:r>
                        <a:rPr lang="es-ES_tradnl" sz="1000" dirty="0">
                          <a:effectLst/>
                        </a:rPr>
                        <a:t>Aceleradoras</a:t>
                      </a:r>
                      <a:endParaRPr lang="es-ES" sz="1100" b="1" dirty="0">
                        <a:solidFill>
                          <a:srgbClr val="FFFFFF"/>
                        </a:solidFill>
                        <a:effectLst/>
                        <a:latin typeface="Neutra Text"/>
                        <a:ea typeface="Liberation Sans"/>
                        <a:cs typeface="Liberation Sans"/>
                      </a:endParaRPr>
                    </a:p>
                  </a:txBody>
                  <a:tcPr marL="127339" marR="127339" marT="95364" marB="95364" anchor="ctr">
                    <a:solidFill>
                      <a:srgbClr val="7030A0"/>
                    </a:solidFill>
                  </a:tcPr>
                </a:tc>
                <a:tc>
                  <a:txBody>
                    <a:bodyPr/>
                    <a:lstStyle/>
                    <a:p>
                      <a:pPr>
                        <a:spcAft>
                          <a:spcPts val="0"/>
                        </a:spcAft>
                      </a:pPr>
                      <a:r>
                        <a:rPr lang="es-ES" sz="1000" kern="100" dirty="0">
                          <a:effectLst/>
                        </a:rPr>
                        <a:t>Impulsan el crecimiento de empresas en funcionamiento</a:t>
                      </a:r>
                      <a:endParaRPr lang="es-ES" sz="1100" kern="100" dirty="0">
                        <a:effectLst/>
                      </a:endParaRPr>
                    </a:p>
                    <a:p>
                      <a:pPr>
                        <a:spcAft>
                          <a:spcPts val="0"/>
                        </a:spcAft>
                      </a:pPr>
                      <a:r>
                        <a:rPr lang="es-ES" sz="1000" kern="100" dirty="0">
                          <a:effectLst/>
                        </a:rPr>
                        <a:t> </a:t>
                      </a:r>
                      <a:endParaRPr lang="es-ES" sz="1100" kern="100" dirty="0">
                        <a:effectLst/>
                      </a:endParaRPr>
                    </a:p>
                    <a:p>
                      <a:pPr>
                        <a:spcAft>
                          <a:spcPts val="0"/>
                        </a:spcAft>
                      </a:pPr>
                      <a:r>
                        <a:rPr lang="es-ES" sz="1000" kern="100" dirty="0">
                          <a:effectLst/>
                        </a:rPr>
                        <a:t> </a:t>
                      </a:r>
                      <a:endParaRPr lang="es-ES" sz="1100" kern="100" dirty="0">
                        <a:effectLst/>
                        <a:latin typeface="Liberation Serif"/>
                        <a:ea typeface="Source Han Sans CN"/>
                        <a:cs typeface="Lohit Devanagari"/>
                      </a:endParaRPr>
                    </a:p>
                  </a:txBody>
                  <a:tcPr marL="127339" marR="127339" marT="95364" marB="95364" anchor="ctr"/>
                </a:tc>
                <a:tc>
                  <a:txBody>
                    <a:bodyPr/>
                    <a:lstStyle/>
                    <a:p>
                      <a:pPr marL="342900" lvl="0" indent="-342900">
                        <a:spcAft>
                          <a:spcPts val="0"/>
                        </a:spcAft>
                        <a:buFont typeface="Symbol" panose="05050102010706020507" pitchFamily="18" charset="2"/>
                        <a:buChar char=""/>
                      </a:pPr>
                      <a:r>
                        <a:rPr lang="es-ES" sz="1000" kern="100" dirty="0">
                          <a:effectLst/>
                        </a:rPr>
                        <a:t>Financiación</a:t>
                      </a:r>
                      <a:endParaRPr lang="es-ES" sz="1100" kern="100" dirty="0">
                        <a:effectLst/>
                      </a:endParaRPr>
                    </a:p>
                    <a:p>
                      <a:pPr marL="342900" lvl="0" indent="-342900">
                        <a:spcAft>
                          <a:spcPts val="0"/>
                        </a:spcAft>
                        <a:buFont typeface="Symbol" panose="05050102010706020507" pitchFamily="18" charset="2"/>
                        <a:buChar char=""/>
                      </a:pPr>
                      <a:r>
                        <a:rPr lang="es-ES" sz="1000" kern="100" dirty="0">
                          <a:effectLst/>
                        </a:rPr>
                        <a:t>Tutoría intensiva</a:t>
                      </a:r>
                      <a:endParaRPr lang="es-ES" sz="1100" kern="100" dirty="0">
                        <a:effectLst/>
                      </a:endParaRPr>
                    </a:p>
                    <a:p>
                      <a:pPr marL="342900" lvl="0" indent="-342900">
                        <a:spcAft>
                          <a:spcPts val="0"/>
                        </a:spcAft>
                        <a:buFont typeface="Symbol" panose="05050102010706020507" pitchFamily="18" charset="2"/>
                        <a:buChar char=""/>
                      </a:pPr>
                      <a:r>
                        <a:rPr lang="es-ES" sz="1000" kern="100" dirty="0">
                          <a:effectLst/>
                        </a:rPr>
                        <a:t>Formación</a:t>
                      </a:r>
                      <a:endParaRPr lang="es-ES" sz="1100" kern="100" dirty="0">
                        <a:effectLst/>
                      </a:endParaRPr>
                    </a:p>
                    <a:p>
                      <a:pPr marL="342900" lvl="0" indent="-342900">
                        <a:spcAft>
                          <a:spcPts val="0"/>
                        </a:spcAft>
                        <a:buFont typeface="Symbol" panose="05050102010706020507" pitchFamily="18" charset="2"/>
                        <a:buChar char=""/>
                      </a:pPr>
                      <a:r>
                        <a:rPr lang="es-ES" sz="1000" kern="100" dirty="0">
                          <a:effectLst/>
                        </a:rPr>
                        <a:t>Contactos</a:t>
                      </a:r>
                      <a:endParaRPr lang="es-ES" sz="1100" kern="100" dirty="0">
                        <a:effectLst/>
                      </a:endParaRPr>
                    </a:p>
                    <a:p>
                      <a:pPr marL="342900" lvl="0" indent="-342900">
                        <a:spcAft>
                          <a:spcPts val="0"/>
                        </a:spcAft>
                        <a:buFont typeface="Symbol" panose="05050102010706020507" pitchFamily="18" charset="2"/>
                        <a:buChar char=""/>
                      </a:pPr>
                      <a:r>
                        <a:rPr lang="es-ES" sz="1000" kern="100" dirty="0">
                          <a:effectLst/>
                        </a:rPr>
                        <a:t>Etc.</a:t>
                      </a:r>
                      <a:endParaRPr lang="es-ES" sz="1100" kern="100" dirty="0">
                        <a:effectLst/>
                        <a:latin typeface="Liberation Serif"/>
                        <a:ea typeface="Source Han Sans CN"/>
                        <a:cs typeface="Lohit Devanagari"/>
                      </a:endParaRPr>
                    </a:p>
                  </a:txBody>
                  <a:tcPr marL="127339" marR="127339" marT="95364" marB="95364" anchor="ctr"/>
                </a:tc>
                <a:extLst>
                  <a:ext uri="{0D108BD9-81ED-4DB2-BD59-A6C34878D82A}">
                    <a16:rowId xmlns:a16="http://schemas.microsoft.com/office/drawing/2014/main" val="1259446292"/>
                  </a:ext>
                </a:extLst>
              </a:tr>
              <a:tr h="577973">
                <a:tc>
                  <a:txBody>
                    <a:bodyPr/>
                    <a:lstStyle/>
                    <a:p>
                      <a:pPr algn="l">
                        <a:lnSpc>
                          <a:spcPct val="115000"/>
                        </a:lnSpc>
                        <a:spcBef>
                          <a:spcPts val="1200"/>
                        </a:spcBef>
                        <a:spcAft>
                          <a:spcPts val="1200"/>
                        </a:spcAft>
                      </a:pPr>
                      <a:r>
                        <a:rPr lang="es-ES_tradnl" sz="1000" dirty="0">
                          <a:effectLst/>
                        </a:rPr>
                        <a:t>Subvenciones públicas</a:t>
                      </a:r>
                      <a:endParaRPr lang="es-ES" sz="1100" b="1" dirty="0">
                        <a:solidFill>
                          <a:srgbClr val="FFFFFF"/>
                        </a:solidFill>
                        <a:effectLst/>
                        <a:latin typeface="Neutra Text"/>
                        <a:ea typeface="Liberation Sans"/>
                        <a:cs typeface="Liberation Sans"/>
                      </a:endParaRPr>
                    </a:p>
                  </a:txBody>
                  <a:tcPr marL="127339" marR="127339" marT="95364" marB="95364" anchor="ctr">
                    <a:solidFill>
                      <a:srgbClr val="7030A0"/>
                    </a:solidFill>
                  </a:tcPr>
                </a:tc>
                <a:tc>
                  <a:txBody>
                    <a:bodyPr/>
                    <a:lstStyle/>
                    <a:p>
                      <a:pPr>
                        <a:spcAft>
                          <a:spcPts val="0"/>
                        </a:spcAft>
                      </a:pPr>
                      <a:r>
                        <a:rPr lang="es-ES" sz="1000" kern="100">
                          <a:effectLst/>
                        </a:rPr>
                        <a:t>Impulsan el desarrollo y evolución de los productos</a:t>
                      </a:r>
                      <a:endParaRPr lang="es-ES" sz="1100" kern="100">
                        <a:effectLst/>
                        <a:latin typeface="Liberation Serif"/>
                        <a:ea typeface="Source Han Sans CN"/>
                        <a:cs typeface="Lohit Devanagari"/>
                      </a:endParaRPr>
                    </a:p>
                  </a:txBody>
                  <a:tcPr marL="127339" marR="127339" marT="95364" marB="95364" anchor="ctr"/>
                </a:tc>
                <a:tc>
                  <a:txBody>
                    <a:bodyPr/>
                    <a:lstStyle/>
                    <a:p>
                      <a:pPr marL="342900" lvl="0" indent="-342900">
                        <a:spcAft>
                          <a:spcPts val="0"/>
                        </a:spcAft>
                        <a:buFont typeface="Symbol" panose="05050102010706020507" pitchFamily="18" charset="2"/>
                        <a:buChar char=""/>
                      </a:pPr>
                      <a:r>
                        <a:rPr lang="es-ES" sz="1000" kern="100" dirty="0">
                          <a:effectLst/>
                        </a:rPr>
                        <a:t>Capital o préstamos blandos para financiar desarrollos e investigaciones</a:t>
                      </a:r>
                      <a:endParaRPr lang="es-ES" sz="1100" kern="100" dirty="0">
                        <a:effectLst/>
                        <a:latin typeface="Liberation Serif"/>
                        <a:ea typeface="Source Han Sans CN"/>
                        <a:cs typeface="Lohit Devanagari"/>
                      </a:endParaRPr>
                    </a:p>
                  </a:txBody>
                  <a:tcPr marL="127339" marR="127339" marT="95364" marB="95364" anchor="ctr"/>
                </a:tc>
                <a:extLst>
                  <a:ext uri="{0D108BD9-81ED-4DB2-BD59-A6C34878D82A}">
                    <a16:rowId xmlns:a16="http://schemas.microsoft.com/office/drawing/2014/main" val="3648242983"/>
                  </a:ext>
                </a:extLst>
              </a:tr>
              <a:tr h="577973">
                <a:tc>
                  <a:txBody>
                    <a:bodyPr/>
                    <a:lstStyle/>
                    <a:p>
                      <a:pPr algn="l">
                        <a:lnSpc>
                          <a:spcPct val="115000"/>
                        </a:lnSpc>
                        <a:spcBef>
                          <a:spcPts val="1200"/>
                        </a:spcBef>
                        <a:spcAft>
                          <a:spcPts val="1200"/>
                        </a:spcAft>
                      </a:pPr>
                      <a:r>
                        <a:rPr lang="es-ES_tradnl" sz="1000" dirty="0">
                          <a:effectLst/>
                        </a:rPr>
                        <a:t>Financiación privada</a:t>
                      </a:r>
                      <a:endParaRPr lang="es-ES" sz="1100" b="1" dirty="0">
                        <a:solidFill>
                          <a:srgbClr val="FFFFFF"/>
                        </a:solidFill>
                        <a:effectLst/>
                        <a:latin typeface="Neutra Text"/>
                        <a:ea typeface="Liberation Sans"/>
                        <a:cs typeface="Liberation Sans"/>
                      </a:endParaRPr>
                    </a:p>
                  </a:txBody>
                  <a:tcPr marL="127339" marR="127339" marT="95364" marB="95364" anchor="ctr">
                    <a:solidFill>
                      <a:srgbClr val="7030A0"/>
                    </a:solidFill>
                  </a:tcPr>
                </a:tc>
                <a:tc>
                  <a:txBody>
                    <a:bodyPr/>
                    <a:lstStyle/>
                    <a:p>
                      <a:pPr>
                        <a:spcAft>
                          <a:spcPts val="0"/>
                        </a:spcAft>
                      </a:pPr>
                      <a:r>
                        <a:rPr lang="es-ES" sz="1000" kern="100">
                          <a:effectLst/>
                        </a:rPr>
                        <a:t>Impulsan las primeras etapas de un proyecto o financian el crecimiento</a:t>
                      </a:r>
                      <a:endParaRPr lang="es-ES" sz="1100" kern="100">
                        <a:effectLst/>
                        <a:latin typeface="Liberation Serif"/>
                        <a:ea typeface="Source Han Sans CN"/>
                        <a:cs typeface="Lohit Devanagari"/>
                      </a:endParaRPr>
                    </a:p>
                  </a:txBody>
                  <a:tcPr marL="127339" marR="127339" marT="95364" marB="95364" anchor="ctr"/>
                </a:tc>
                <a:tc>
                  <a:txBody>
                    <a:bodyPr/>
                    <a:lstStyle/>
                    <a:p>
                      <a:pPr marL="342900" lvl="0" indent="-342900">
                        <a:spcAft>
                          <a:spcPts val="0"/>
                        </a:spcAft>
                        <a:buFont typeface="Symbol" panose="05050102010706020507" pitchFamily="18" charset="2"/>
                        <a:buChar char=""/>
                      </a:pPr>
                      <a:r>
                        <a:rPr lang="es-ES" sz="1000" kern="100" dirty="0">
                          <a:effectLst/>
                        </a:rPr>
                        <a:t>Capital a cambio de participación en el negocio</a:t>
                      </a:r>
                      <a:endParaRPr lang="es-ES" sz="1100" kern="100" dirty="0">
                        <a:effectLst/>
                        <a:latin typeface="Liberation Serif"/>
                        <a:ea typeface="Source Han Sans CN"/>
                        <a:cs typeface="Lohit Devanagari"/>
                      </a:endParaRPr>
                    </a:p>
                  </a:txBody>
                  <a:tcPr marL="127339" marR="127339" marT="95364" marB="95364" anchor="ctr"/>
                </a:tc>
                <a:extLst>
                  <a:ext uri="{0D108BD9-81ED-4DB2-BD59-A6C34878D82A}">
                    <a16:rowId xmlns:a16="http://schemas.microsoft.com/office/drawing/2014/main" val="3024946398"/>
                  </a:ext>
                </a:extLst>
              </a:tr>
            </a:tbl>
          </a:graphicData>
        </a:graphic>
      </p:graphicFrame>
      <p:sp>
        <p:nvSpPr>
          <p:cNvPr id="19" name="CustomShape 13">
            <a:extLst>
              <a:ext uri="{FF2B5EF4-FFF2-40B4-BE49-F238E27FC236}">
                <a16:creationId xmlns:a16="http://schemas.microsoft.com/office/drawing/2014/main" id="{4FC69944-214C-456C-8BC5-985951CAD75D}"/>
              </a:ext>
            </a:extLst>
          </p:cNvPr>
          <p:cNvSpPr/>
          <p:nvPr/>
        </p:nvSpPr>
        <p:spPr>
          <a:xfrm>
            <a:off x="3204000" y="1066114"/>
            <a:ext cx="8277480" cy="936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s-ES" sz="1600" b="1" spc="-1" dirty="0">
                <a:solidFill>
                  <a:srgbClr val="000000"/>
                </a:solidFill>
                <a:ea typeface="Source Han Sans CN Regular"/>
              </a:rPr>
              <a:t>¿Cómo seleccionar el instrumento donde tener más posibilidades de éxito? </a:t>
            </a:r>
          </a:p>
          <a:p>
            <a:pPr>
              <a:lnSpc>
                <a:spcPct val="100000"/>
              </a:lnSpc>
            </a:pPr>
            <a:endParaRPr lang="es-ES" sz="1400" spc="-1" dirty="0">
              <a:solidFill>
                <a:srgbClr val="000000"/>
              </a:solidFill>
              <a:ea typeface="Source Han Sans CN Regular"/>
            </a:endParaRPr>
          </a:p>
          <a:p>
            <a:pPr>
              <a:lnSpc>
                <a:spcPct val="100000"/>
              </a:lnSpc>
            </a:pPr>
            <a:r>
              <a:rPr lang="es-ES" sz="1400" i="1" spc="-1" dirty="0">
                <a:solidFill>
                  <a:srgbClr val="000000"/>
                </a:solidFill>
                <a:ea typeface="Source Han Sans CN Regular"/>
              </a:rPr>
              <a:t>Aceleradoras, incubadoras y otras opciones</a:t>
            </a:r>
            <a:endParaRPr lang="en-GB" sz="1200" b="0" i="1"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CustomShape 1"/>
          <p:cNvSpPr/>
          <p:nvPr/>
        </p:nvSpPr>
        <p:spPr>
          <a:xfrm>
            <a:off x="216000" y="1060920"/>
            <a:ext cx="2568960" cy="48405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sp>
      <p:sp>
        <p:nvSpPr>
          <p:cNvPr id="126" name="Line 2"/>
          <p:cNvSpPr/>
          <p:nvPr/>
        </p:nvSpPr>
        <p:spPr>
          <a:xfrm>
            <a:off x="236880" y="6268680"/>
            <a:ext cx="11633760" cy="360"/>
          </a:xfrm>
          <a:prstGeom prst="line">
            <a:avLst/>
          </a:prstGeom>
          <a:ln>
            <a:solidFill>
              <a:schemeClr val="bg2">
                <a:lumMod val="90000"/>
              </a:schemeClr>
            </a:solidFill>
            <a:round/>
          </a:ln>
        </p:spPr>
        <p:style>
          <a:lnRef idx="1">
            <a:schemeClr val="accent1"/>
          </a:lnRef>
          <a:fillRef idx="0">
            <a:schemeClr val="accent1"/>
          </a:fillRef>
          <a:effectRef idx="0">
            <a:schemeClr val="accent1"/>
          </a:effectRef>
          <a:fontRef idx="minor"/>
        </p:style>
      </p:sp>
      <p:sp>
        <p:nvSpPr>
          <p:cNvPr id="127" name="CustomShape 3"/>
          <p:cNvSpPr/>
          <p:nvPr/>
        </p:nvSpPr>
        <p:spPr>
          <a:xfrm>
            <a:off x="10730160" y="6431040"/>
            <a:ext cx="912960" cy="2246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gn="r">
              <a:lnSpc>
                <a:spcPct val="100000"/>
              </a:lnSpc>
            </a:pPr>
            <a:r>
              <a:rPr lang="en-GB" sz="900" b="0" strike="noStrike" spc="-1">
                <a:solidFill>
                  <a:srgbClr val="000000"/>
                </a:solidFill>
                <a:latin typeface="Myriad Pro"/>
                <a:ea typeface="Myriad Pro"/>
              </a:rPr>
              <a:t>datos.gob.es</a:t>
            </a:r>
            <a:endParaRPr lang="en-GB" sz="900" b="0" strike="noStrike" spc="-1">
              <a:latin typeface="Arial"/>
            </a:endParaRPr>
          </a:p>
        </p:txBody>
      </p:sp>
      <p:sp>
        <p:nvSpPr>
          <p:cNvPr id="128" name="CustomShape 4"/>
          <p:cNvSpPr/>
          <p:nvPr/>
        </p:nvSpPr>
        <p:spPr>
          <a:xfrm>
            <a:off x="11616840" y="6414840"/>
            <a:ext cx="250560" cy="250560"/>
          </a:xfrm>
          <a:prstGeom prst="rect">
            <a:avLst/>
          </a:prstGeom>
          <a:solidFill>
            <a:srgbClr val="752F6E"/>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fld id="{B7D7BE67-65A1-4E87-9AAD-F0F674BBBA0C}" type="slidenum">
              <a:rPr lang="en-GB" sz="1050" b="0" strike="noStrike" spc="-1">
                <a:solidFill>
                  <a:srgbClr val="FFFFFF"/>
                </a:solidFill>
                <a:latin typeface="Calibri"/>
                <a:ea typeface="DejaVu Sans"/>
              </a:rPr>
              <a:t>5</a:t>
            </a:fld>
            <a:endParaRPr lang="en-GB" sz="1050" b="0" strike="noStrike" spc="-1">
              <a:latin typeface="Arial"/>
            </a:endParaRPr>
          </a:p>
        </p:txBody>
      </p:sp>
      <p:sp>
        <p:nvSpPr>
          <p:cNvPr id="129" name="CustomShape 5"/>
          <p:cNvSpPr/>
          <p:nvPr/>
        </p:nvSpPr>
        <p:spPr>
          <a:xfrm>
            <a:off x="10367640" y="323640"/>
            <a:ext cx="1356480" cy="330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en-GB" sz="1600" b="1" strike="noStrike" spc="-1">
                <a:solidFill>
                  <a:srgbClr val="752F6E"/>
                </a:solidFill>
                <a:latin typeface="Myriad Pro"/>
                <a:ea typeface="Myriad Pro"/>
              </a:rPr>
              <a:t>Febrero 2020</a:t>
            </a:r>
            <a:endParaRPr lang="en-GB" sz="1600" b="0" strike="noStrike" spc="-1">
              <a:latin typeface="Arial"/>
            </a:endParaRPr>
          </a:p>
        </p:txBody>
      </p:sp>
      <p:sp>
        <p:nvSpPr>
          <p:cNvPr id="130" name="CustomShape 6"/>
          <p:cNvSpPr/>
          <p:nvPr/>
        </p:nvSpPr>
        <p:spPr>
          <a:xfrm>
            <a:off x="420840" y="2437920"/>
            <a:ext cx="2096640" cy="187920"/>
          </a:xfrm>
          <a:prstGeom prst="rect">
            <a:avLst/>
          </a:prstGeom>
          <a:noFill/>
          <a:ln>
            <a:noFill/>
          </a:ln>
        </p:spPr>
        <p:style>
          <a:lnRef idx="0">
            <a:scrgbClr r="0" g="0" b="0"/>
          </a:lnRef>
          <a:fillRef idx="0">
            <a:scrgbClr r="0" g="0" b="0"/>
          </a:fillRef>
          <a:effectRef idx="0">
            <a:scrgbClr r="0" g="0" b="0"/>
          </a:effectRef>
          <a:fontRef idx="minor"/>
        </p:style>
      </p:sp>
      <p:sp>
        <p:nvSpPr>
          <p:cNvPr id="131" name="CustomShape 7"/>
          <p:cNvSpPr/>
          <p:nvPr/>
        </p:nvSpPr>
        <p:spPr>
          <a:xfrm>
            <a:off x="420840" y="2825280"/>
            <a:ext cx="1833120" cy="1519560"/>
          </a:xfrm>
          <a:prstGeom prst="rect">
            <a:avLst/>
          </a:prstGeom>
          <a:noFill/>
          <a:ln>
            <a:noFill/>
          </a:ln>
        </p:spPr>
        <p:style>
          <a:lnRef idx="0">
            <a:scrgbClr r="0" g="0" b="0"/>
          </a:lnRef>
          <a:fillRef idx="0">
            <a:scrgbClr r="0" g="0" b="0"/>
          </a:fillRef>
          <a:effectRef idx="0">
            <a:scrgbClr r="0" g="0" b="0"/>
          </a:effectRef>
          <a:fontRef idx="minor"/>
        </p:style>
      </p:sp>
      <p:pic>
        <p:nvPicPr>
          <p:cNvPr id="132" name="Imagen 26"/>
          <p:cNvPicPr/>
          <p:nvPr/>
        </p:nvPicPr>
        <p:blipFill>
          <a:blip r:embed="rId2"/>
          <a:stretch/>
        </p:blipFill>
        <p:spPr>
          <a:xfrm>
            <a:off x="236880" y="6367680"/>
            <a:ext cx="797400" cy="338400"/>
          </a:xfrm>
          <a:prstGeom prst="rect">
            <a:avLst/>
          </a:prstGeom>
          <a:ln>
            <a:noFill/>
          </a:ln>
        </p:spPr>
      </p:pic>
      <p:pic>
        <p:nvPicPr>
          <p:cNvPr id="133" name="Imagen 27"/>
          <p:cNvPicPr/>
          <p:nvPr/>
        </p:nvPicPr>
        <p:blipFill>
          <a:blip r:embed="rId3"/>
          <a:srcRect r="21645" b="-15129"/>
          <a:stretch/>
        </p:blipFill>
        <p:spPr>
          <a:xfrm>
            <a:off x="1216080" y="6430320"/>
            <a:ext cx="1453320" cy="290520"/>
          </a:xfrm>
          <a:prstGeom prst="rect">
            <a:avLst/>
          </a:prstGeom>
          <a:ln>
            <a:noFill/>
          </a:ln>
        </p:spPr>
      </p:pic>
      <p:pic>
        <p:nvPicPr>
          <p:cNvPr id="134" name="Imagen 28"/>
          <p:cNvPicPr/>
          <p:nvPr/>
        </p:nvPicPr>
        <p:blipFill>
          <a:blip r:embed="rId4"/>
          <a:stretch/>
        </p:blipFill>
        <p:spPr>
          <a:xfrm>
            <a:off x="2838600" y="6380640"/>
            <a:ext cx="545040" cy="325800"/>
          </a:xfrm>
          <a:prstGeom prst="rect">
            <a:avLst/>
          </a:prstGeom>
          <a:ln>
            <a:noFill/>
          </a:ln>
        </p:spPr>
      </p:pic>
      <p:sp>
        <p:nvSpPr>
          <p:cNvPr id="135" name="CustomShape 8"/>
          <p:cNvSpPr/>
          <p:nvPr/>
        </p:nvSpPr>
        <p:spPr>
          <a:xfrm>
            <a:off x="334800" y="288000"/>
            <a:ext cx="7222320" cy="330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en-GB" sz="1600" b="0" strike="noStrike" spc="-1">
                <a:solidFill>
                  <a:srgbClr val="000000"/>
                </a:solidFill>
                <a:latin typeface="Myriad Pro"/>
                <a:ea typeface="Myriad Pro"/>
              </a:rPr>
              <a:t>Guía para acelerar negocios basados en datos</a:t>
            </a:r>
            <a:endParaRPr lang="en-GB" sz="1600" b="0" strike="noStrike" spc="-1">
              <a:latin typeface="Arial"/>
            </a:endParaRPr>
          </a:p>
        </p:txBody>
      </p:sp>
      <p:sp>
        <p:nvSpPr>
          <p:cNvPr id="136" name="CustomShape 9"/>
          <p:cNvSpPr/>
          <p:nvPr/>
        </p:nvSpPr>
        <p:spPr>
          <a:xfrm>
            <a:off x="420840" y="2258280"/>
            <a:ext cx="2385000" cy="947520"/>
          </a:xfrm>
          <a:prstGeom prst="rect">
            <a:avLst/>
          </a:prstGeom>
          <a:noFill/>
          <a:ln>
            <a:noFill/>
          </a:ln>
        </p:spPr>
        <p:style>
          <a:lnRef idx="0">
            <a:scrgbClr r="0" g="0" b="0"/>
          </a:lnRef>
          <a:fillRef idx="0">
            <a:scrgbClr r="0" g="0" b="0"/>
          </a:fillRef>
          <a:effectRef idx="0">
            <a:scrgbClr r="0" g="0" b="0"/>
          </a:effectRef>
          <a:fontRef idx="minor"/>
        </p:style>
        <p:txBody>
          <a:bodyPr lIns="68400" tIns="34200" rIns="68400" bIns="34200" anchor="ctr">
            <a:noAutofit/>
          </a:bodyPr>
          <a:lstStyle/>
          <a:p>
            <a:pPr>
              <a:lnSpc>
                <a:spcPct val="100000"/>
              </a:lnSpc>
            </a:pPr>
            <a:endParaRPr lang="en-GB" sz="1800" b="0" strike="noStrike" spc="-1">
              <a:latin typeface="Arial"/>
            </a:endParaRPr>
          </a:p>
          <a:p>
            <a:pPr>
              <a:lnSpc>
                <a:spcPct val="100000"/>
              </a:lnSpc>
            </a:pPr>
            <a:endParaRPr lang="en-GB" sz="1800" b="0" strike="noStrike" spc="-1">
              <a:latin typeface="Arial"/>
            </a:endParaRPr>
          </a:p>
          <a:p>
            <a:pPr>
              <a:lnSpc>
                <a:spcPct val="100000"/>
              </a:lnSpc>
            </a:pPr>
            <a:r>
              <a:rPr lang="en-GB" sz="3000" b="1" strike="noStrike" spc="-1">
                <a:solidFill>
                  <a:srgbClr val="752F6E"/>
                </a:solidFill>
                <a:latin typeface="Myriad Pro"/>
                <a:ea typeface="Myriad Pro"/>
              </a:rPr>
              <a:t>Recomendaciones para acelerar proyectos</a:t>
            </a:r>
            <a:endParaRPr lang="en-GB" sz="3000" b="0" strike="noStrike" spc="-1">
              <a:latin typeface="Arial"/>
            </a:endParaRPr>
          </a:p>
        </p:txBody>
      </p:sp>
      <p:sp>
        <p:nvSpPr>
          <p:cNvPr id="137" name="CustomShape 10"/>
          <p:cNvSpPr/>
          <p:nvPr/>
        </p:nvSpPr>
        <p:spPr>
          <a:xfrm>
            <a:off x="3204000" y="792000"/>
            <a:ext cx="3565080" cy="296640"/>
          </a:xfrm>
          <a:prstGeom prst="rect">
            <a:avLst/>
          </a:prstGeom>
          <a:noFill/>
          <a:ln>
            <a:noFill/>
          </a:ln>
        </p:spPr>
        <p:style>
          <a:lnRef idx="0">
            <a:scrgbClr r="0" g="0" b="0"/>
          </a:lnRef>
          <a:fillRef idx="0">
            <a:scrgbClr r="0" g="0" b="0"/>
          </a:fillRef>
          <a:effectRef idx="0">
            <a:scrgbClr r="0" g="0" b="0"/>
          </a:effectRef>
          <a:fontRef idx="minor"/>
        </p:style>
      </p:sp>
      <p:sp>
        <p:nvSpPr>
          <p:cNvPr id="139" name="CustomShape 12"/>
          <p:cNvSpPr/>
          <p:nvPr/>
        </p:nvSpPr>
        <p:spPr>
          <a:xfrm>
            <a:off x="8276400" y="864000"/>
            <a:ext cx="3169080" cy="296640"/>
          </a:xfrm>
          <a:prstGeom prst="rect">
            <a:avLst/>
          </a:prstGeom>
          <a:noFill/>
          <a:ln>
            <a:noFill/>
          </a:ln>
        </p:spPr>
        <p:style>
          <a:lnRef idx="0">
            <a:scrgbClr r="0" g="0" b="0"/>
          </a:lnRef>
          <a:fillRef idx="0">
            <a:scrgbClr r="0" g="0" b="0"/>
          </a:fillRef>
          <a:effectRef idx="0">
            <a:scrgbClr r="0" g="0" b="0"/>
          </a:effectRef>
          <a:fontRef idx="minor"/>
        </p:style>
      </p:sp>
      <p:sp>
        <p:nvSpPr>
          <p:cNvPr id="140" name="CustomShape 13"/>
          <p:cNvSpPr/>
          <p:nvPr/>
        </p:nvSpPr>
        <p:spPr>
          <a:xfrm>
            <a:off x="3204000" y="986040"/>
            <a:ext cx="8629220" cy="2118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s-ES" sz="1600" b="1" strike="noStrike" spc="-1" dirty="0">
                <a:solidFill>
                  <a:srgbClr val="000000"/>
                </a:solidFill>
                <a:latin typeface="Arial"/>
                <a:ea typeface="Source Han Sans CN Regular"/>
              </a:rPr>
              <a:t>¿Qué debemos tener en cuenta antes de solicitar recursos?</a:t>
            </a:r>
            <a:endParaRPr lang="es-ES" sz="1600" b="0" strike="noStrike" spc="-1" dirty="0">
              <a:latin typeface="Arial"/>
            </a:endParaRPr>
          </a:p>
          <a:p>
            <a:pPr>
              <a:lnSpc>
                <a:spcPct val="150000"/>
              </a:lnSpc>
            </a:pPr>
            <a:endParaRPr lang="en-GB" sz="1400" b="0" strike="noStrike" spc="-1" dirty="0">
              <a:latin typeface="Arial"/>
            </a:endParaRPr>
          </a:p>
          <a:p>
            <a:pPr>
              <a:lnSpc>
                <a:spcPct val="150000"/>
              </a:lnSpc>
            </a:pPr>
            <a:r>
              <a:rPr lang="es-ES" sz="1400" b="1" strike="noStrike" spc="-1" dirty="0">
                <a:solidFill>
                  <a:srgbClr val="7030A0"/>
                </a:solidFill>
                <a:latin typeface="Arial"/>
                <a:ea typeface="Source Han Sans CN Regular"/>
              </a:rPr>
              <a:t>La idea de negocio</a:t>
            </a:r>
          </a:p>
          <a:p>
            <a:pPr marL="286110" indent="-285750">
              <a:lnSpc>
                <a:spcPct val="150000"/>
              </a:lnSpc>
              <a:buClr>
                <a:srgbClr val="7030A0"/>
              </a:buClr>
              <a:buFont typeface="Wingdings" panose="05000000000000000000" pitchFamily="2" charset="2"/>
              <a:buChar char="§"/>
            </a:pPr>
            <a:r>
              <a:rPr lang="es-ES" sz="1200" b="1" strike="noStrike" spc="-1" dirty="0">
                <a:solidFill>
                  <a:srgbClr val="000000"/>
                </a:solidFill>
                <a:latin typeface="Arial"/>
                <a:ea typeface="Source Han Sans CN Regular"/>
              </a:rPr>
              <a:t> </a:t>
            </a:r>
            <a:r>
              <a:rPr lang="es-ES" sz="1200" b="0" strike="noStrike" spc="-1" dirty="0">
                <a:solidFill>
                  <a:srgbClr val="000000"/>
                </a:solidFill>
                <a:latin typeface="Arial"/>
                <a:ea typeface="Source Han Sans CN Regular"/>
              </a:rPr>
              <a:t>Una idea simple suele triunfar sobre una idea compleja.</a:t>
            </a:r>
            <a:endParaRPr lang="es-ES" sz="1200" b="0" strike="noStrike" spc="-1" dirty="0">
              <a:latin typeface="Arial"/>
            </a:endParaRPr>
          </a:p>
          <a:p>
            <a:pPr marL="286110" indent="-285750">
              <a:lnSpc>
                <a:spcPct val="150000"/>
              </a:lnSpc>
              <a:buClr>
                <a:srgbClr val="7030A0"/>
              </a:buClr>
              <a:buFont typeface="Wingdings" panose="05000000000000000000" pitchFamily="2" charset="2"/>
              <a:buChar char="§"/>
            </a:pPr>
            <a:r>
              <a:rPr lang="es-ES" sz="1200" b="0" strike="noStrike" spc="-1" dirty="0">
                <a:solidFill>
                  <a:srgbClr val="000000"/>
                </a:solidFill>
                <a:latin typeface="Arial"/>
                <a:ea typeface="Source Han Sans CN Regular"/>
              </a:rPr>
              <a:t> Un mercado potencial grande hace más atractiva una idea.</a:t>
            </a:r>
            <a:endParaRPr lang="es-ES" sz="1200" b="0" strike="noStrike" spc="-1" dirty="0">
              <a:latin typeface="Arial"/>
            </a:endParaRPr>
          </a:p>
          <a:p>
            <a:pPr marL="286110" indent="-285750">
              <a:lnSpc>
                <a:spcPct val="150000"/>
              </a:lnSpc>
              <a:buClr>
                <a:srgbClr val="7030A0"/>
              </a:buClr>
              <a:buFont typeface="Wingdings" panose="05000000000000000000" pitchFamily="2" charset="2"/>
              <a:buChar char="§"/>
            </a:pPr>
            <a:r>
              <a:rPr lang="es-ES" sz="1200" b="0" strike="noStrike" spc="-1" dirty="0">
                <a:solidFill>
                  <a:srgbClr val="000000"/>
                </a:solidFill>
                <a:latin typeface="Arial"/>
                <a:ea typeface="Source Han Sans CN Regular"/>
              </a:rPr>
              <a:t> Un modelo de negocio debe ser viable con una única fuente de ingresos.</a:t>
            </a:r>
            <a:endParaRPr lang="es-ES" sz="1200" b="0" strike="noStrike" spc="-1" dirty="0">
              <a:latin typeface="Arial"/>
            </a:endParaRPr>
          </a:p>
          <a:p>
            <a:pPr marL="286110" indent="-285750">
              <a:lnSpc>
                <a:spcPct val="150000"/>
              </a:lnSpc>
              <a:buClr>
                <a:srgbClr val="7030A0"/>
              </a:buClr>
              <a:buFont typeface="Wingdings" panose="05000000000000000000" pitchFamily="2" charset="2"/>
              <a:buChar char="§"/>
            </a:pPr>
            <a:r>
              <a:rPr lang="es-ES" sz="1200" spc="-1" dirty="0">
                <a:solidFill>
                  <a:srgbClr val="000000"/>
                </a:solidFill>
                <a:ea typeface="Source Han Sans CN Regular"/>
              </a:rPr>
              <a:t>La idea puede ser única y novedosa o abordar un problema que otros hayan intentado resolver antes.  </a:t>
            </a:r>
            <a:endParaRPr lang="es-ES" sz="1200" spc="-1" dirty="0"/>
          </a:p>
          <a:p>
            <a:pPr>
              <a:lnSpc>
                <a:spcPct val="150000"/>
              </a:lnSpc>
            </a:pPr>
            <a:endParaRPr lang="es-ES" sz="300" b="1" spc="-1" dirty="0">
              <a:solidFill>
                <a:srgbClr val="7030A0"/>
              </a:solidFill>
              <a:latin typeface="Arial"/>
            </a:endParaRPr>
          </a:p>
          <a:p>
            <a:pPr>
              <a:lnSpc>
                <a:spcPct val="150000"/>
              </a:lnSpc>
            </a:pPr>
            <a:r>
              <a:rPr lang="es-ES" sz="1400" b="1" spc="-1" dirty="0">
                <a:solidFill>
                  <a:srgbClr val="7030A0"/>
                </a:solidFill>
                <a:latin typeface="Arial"/>
              </a:rPr>
              <a:t>La adopción del producto</a:t>
            </a:r>
          </a:p>
          <a:p>
            <a:pPr marL="286110" indent="-285750">
              <a:lnSpc>
                <a:spcPct val="150000"/>
              </a:lnSpc>
              <a:buClr>
                <a:srgbClr val="7030A0"/>
              </a:buClr>
              <a:buSzPct val="100000"/>
              <a:buFont typeface="Wingdings" panose="05000000000000000000" pitchFamily="2" charset="2"/>
              <a:buChar char="§"/>
            </a:pPr>
            <a:r>
              <a:rPr lang="es-ES" sz="1200" spc="-1" dirty="0">
                <a:solidFill>
                  <a:srgbClr val="000000"/>
                </a:solidFill>
                <a:latin typeface="Arial"/>
              </a:rPr>
              <a:t>Documentar</a:t>
            </a:r>
            <a:r>
              <a:rPr lang="es-ES" sz="1200" spc="-1" dirty="0">
                <a:solidFill>
                  <a:srgbClr val="000000"/>
                </a:solidFill>
                <a:ea typeface="Source Han Sans CN Regular"/>
              </a:rPr>
              <a:t> los resultados de entrevistas con expertos en el mercado objetivo.</a:t>
            </a:r>
            <a:endParaRPr lang="es-ES" sz="1200" spc="-1" dirty="0"/>
          </a:p>
          <a:p>
            <a:pPr marL="286110" indent="-285750">
              <a:lnSpc>
                <a:spcPct val="150000"/>
              </a:lnSpc>
              <a:buClr>
                <a:srgbClr val="7030A0"/>
              </a:buClr>
              <a:buSzPct val="100000"/>
              <a:buFont typeface="Wingdings" panose="05000000000000000000" pitchFamily="2" charset="2"/>
              <a:buChar char="§"/>
            </a:pPr>
            <a:r>
              <a:rPr lang="es-ES" sz="1200" spc="-1" dirty="0">
                <a:solidFill>
                  <a:srgbClr val="000000"/>
                </a:solidFill>
                <a:ea typeface="Source Han Sans CN Regular"/>
              </a:rPr>
              <a:t>Siempre que sea posible ofrecer los resultados de las ventas conseguidas en un periodo de referencia.</a:t>
            </a:r>
            <a:endParaRPr lang="es-ES" sz="1200" spc="-1" dirty="0"/>
          </a:p>
          <a:p>
            <a:pPr marL="286110" indent="-285750">
              <a:lnSpc>
                <a:spcPct val="150000"/>
              </a:lnSpc>
              <a:buClr>
                <a:srgbClr val="7030A0"/>
              </a:buClr>
              <a:buSzPct val="100000"/>
              <a:buFont typeface="Wingdings" panose="05000000000000000000" pitchFamily="2" charset="2"/>
              <a:buChar char="§"/>
            </a:pPr>
            <a:r>
              <a:rPr lang="es-ES" sz="1200" spc="-1" dirty="0">
                <a:solidFill>
                  <a:srgbClr val="000000"/>
                </a:solidFill>
                <a:ea typeface="Source Han Sans CN Regular"/>
              </a:rPr>
              <a:t>Explicar los planes que se han diseñado para conseguir las proyecciones de ventas aportadas.</a:t>
            </a:r>
            <a:endParaRPr lang="es-ES" sz="1200" spc="-1" dirty="0"/>
          </a:p>
          <a:p>
            <a:pPr marL="286110" indent="-285750">
              <a:lnSpc>
                <a:spcPct val="150000"/>
              </a:lnSpc>
              <a:buClr>
                <a:srgbClr val="7030A0"/>
              </a:buClr>
              <a:buSzPct val="100000"/>
              <a:buFont typeface="Wingdings" panose="05000000000000000000" pitchFamily="2" charset="2"/>
              <a:buChar char="§"/>
            </a:pPr>
            <a:r>
              <a:rPr lang="es-ES" sz="1200" spc="-1" dirty="0">
                <a:solidFill>
                  <a:srgbClr val="000000"/>
                </a:solidFill>
                <a:ea typeface="Source Han Sans CN Regular"/>
              </a:rPr>
              <a:t>No olvidar que la escalabilidad de los equipos es un factor para garantizar que el crecimiento es viable.</a:t>
            </a:r>
          </a:p>
          <a:p>
            <a:pPr>
              <a:lnSpc>
                <a:spcPct val="150000"/>
              </a:lnSpc>
            </a:pPr>
            <a:endParaRPr lang="es-ES" sz="300" b="1" spc="-1" dirty="0">
              <a:solidFill>
                <a:srgbClr val="7030A0"/>
              </a:solidFill>
              <a:ea typeface="Source Han Sans CN Regular"/>
            </a:endParaRPr>
          </a:p>
          <a:p>
            <a:pPr>
              <a:lnSpc>
                <a:spcPct val="150000"/>
              </a:lnSpc>
            </a:pPr>
            <a:r>
              <a:rPr lang="es-ES" sz="1400" b="1" spc="-1" dirty="0">
                <a:solidFill>
                  <a:srgbClr val="7030A0"/>
                </a:solidFill>
                <a:ea typeface="Source Han Sans CN Regular"/>
              </a:rPr>
              <a:t>El equipo de emprendedores</a:t>
            </a:r>
            <a:endParaRPr lang="es-ES" sz="1400" spc="-1" dirty="0">
              <a:solidFill>
                <a:srgbClr val="7030A0"/>
              </a:solidFill>
            </a:endParaRPr>
          </a:p>
          <a:p>
            <a:pPr marL="216000" indent="-215640">
              <a:lnSpc>
                <a:spcPct val="150000"/>
              </a:lnSpc>
              <a:buClr>
                <a:srgbClr val="7030A0"/>
              </a:buClr>
              <a:buFont typeface="Wingdings" panose="05000000000000000000" pitchFamily="2" charset="2"/>
              <a:buChar char="§"/>
            </a:pPr>
            <a:r>
              <a:rPr lang="es-ES" sz="1200" spc="-1" dirty="0">
                <a:solidFill>
                  <a:srgbClr val="000000"/>
                </a:solidFill>
              </a:rPr>
              <a:t>Conocimiento de la industria</a:t>
            </a:r>
          </a:p>
          <a:p>
            <a:pPr marL="216000" indent="-215640">
              <a:lnSpc>
                <a:spcPct val="150000"/>
              </a:lnSpc>
              <a:buClr>
                <a:srgbClr val="7030A0"/>
              </a:buClr>
              <a:buFont typeface="Wingdings" panose="05000000000000000000" pitchFamily="2" charset="2"/>
              <a:buChar char="§"/>
            </a:pPr>
            <a:r>
              <a:rPr lang="es-ES" sz="1200" spc="-1" dirty="0">
                <a:solidFill>
                  <a:srgbClr val="000000"/>
                </a:solidFill>
              </a:rPr>
              <a:t>Capacidad técnica</a:t>
            </a:r>
          </a:p>
          <a:p>
            <a:pPr marL="216000" indent="-215640">
              <a:lnSpc>
                <a:spcPct val="150000"/>
              </a:lnSpc>
              <a:buClr>
                <a:srgbClr val="7030A0"/>
              </a:buClr>
              <a:buFont typeface="Wingdings" panose="05000000000000000000" pitchFamily="2" charset="2"/>
              <a:buChar char="§"/>
            </a:pPr>
            <a:r>
              <a:rPr lang="es-ES" sz="1200" spc="-1" dirty="0">
                <a:solidFill>
                  <a:srgbClr val="000000"/>
                </a:solidFill>
              </a:rPr>
              <a:t>Eficiencia y determinación </a:t>
            </a:r>
          </a:p>
          <a:p>
            <a:pPr marL="216000" indent="-215640">
              <a:lnSpc>
                <a:spcPct val="150000"/>
              </a:lnSpc>
              <a:buClr>
                <a:srgbClr val="7030A0"/>
              </a:buClr>
              <a:buFont typeface="Wingdings" panose="05000000000000000000" pitchFamily="2" charset="2"/>
              <a:buChar char="§"/>
            </a:pPr>
            <a:r>
              <a:rPr lang="es-ES" sz="1200" spc="-1" dirty="0">
                <a:solidFill>
                  <a:srgbClr val="000000"/>
                </a:solidFill>
              </a:rPr>
              <a:t>Diversidad</a:t>
            </a:r>
          </a:p>
          <a:p>
            <a:pPr>
              <a:lnSpc>
                <a:spcPct val="100000"/>
              </a:lnSpc>
            </a:pPr>
            <a:endParaRPr lang="en-GB" sz="14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CustomShape 1"/>
          <p:cNvSpPr/>
          <p:nvPr/>
        </p:nvSpPr>
        <p:spPr>
          <a:xfrm>
            <a:off x="216000" y="1060920"/>
            <a:ext cx="2568960" cy="48405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sp>
      <p:sp>
        <p:nvSpPr>
          <p:cNvPr id="158" name="Line 2"/>
          <p:cNvSpPr/>
          <p:nvPr/>
        </p:nvSpPr>
        <p:spPr>
          <a:xfrm>
            <a:off x="236880" y="6268680"/>
            <a:ext cx="11633760" cy="360"/>
          </a:xfrm>
          <a:prstGeom prst="line">
            <a:avLst/>
          </a:prstGeom>
          <a:ln>
            <a:solidFill>
              <a:schemeClr val="bg2">
                <a:lumMod val="90000"/>
              </a:schemeClr>
            </a:solidFill>
            <a:round/>
          </a:ln>
        </p:spPr>
        <p:style>
          <a:lnRef idx="1">
            <a:schemeClr val="accent1"/>
          </a:lnRef>
          <a:fillRef idx="0">
            <a:schemeClr val="accent1"/>
          </a:fillRef>
          <a:effectRef idx="0">
            <a:schemeClr val="accent1"/>
          </a:effectRef>
          <a:fontRef idx="minor"/>
        </p:style>
      </p:sp>
      <p:sp>
        <p:nvSpPr>
          <p:cNvPr id="159" name="CustomShape 3"/>
          <p:cNvSpPr/>
          <p:nvPr/>
        </p:nvSpPr>
        <p:spPr>
          <a:xfrm>
            <a:off x="10730160" y="6431040"/>
            <a:ext cx="912960" cy="2246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gn="r">
              <a:lnSpc>
                <a:spcPct val="100000"/>
              </a:lnSpc>
            </a:pPr>
            <a:r>
              <a:rPr lang="en-GB" sz="900" b="0" strike="noStrike" spc="-1">
                <a:solidFill>
                  <a:srgbClr val="000000"/>
                </a:solidFill>
                <a:latin typeface="Myriad Pro"/>
                <a:ea typeface="Myriad Pro"/>
              </a:rPr>
              <a:t>datos.gob.es</a:t>
            </a:r>
            <a:endParaRPr lang="en-GB" sz="900" b="0" strike="noStrike" spc="-1">
              <a:latin typeface="Arial"/>
            </a:endParaRPr>
          </a:p>
        </p:txBody>
      </p:sp>
      <p:sp>
        <p:nvSpPr>
          <p:cNvPr id="160" name="CustomShape 4"/>
          <p:cNvSpPr/>
          <p:nvPr/>
        </p:nvSpPr>
        <p:spPr>
          <a:xfrm>
            <a:off x="11616840" y="6414840"/>
            <a:ext cx="250560" cy="250560"/>
          </a:xfrm>
          <a:prstGeom prst="rect">
            <a:avLst/>
          </a:prstGeom>
          <a:solidFill>
            <a:srgbClr val="752F6E"/>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fld id="{DEA30AD6-EE9A-458D-93D0-125C4A51D452}" type="slidenum">
              <a:rPr lang="en-GB" sz="1050" b="0" strike="noStrike" spc="-1">
                <a:solidFill>
                  <a:srgbClr val="FFFFFF"/>
                </a:solidFill>
                <a:latin typeface="Calibri"/>
                <a:ea typeface="DejaVu Sans"/>
              </a:rPr>
              <a:t>6</a:t>
            </a:fld>
            <a:endParaRPr lang="en-GB" sz="1050" b="0" strike="noStrike" spc="-1">
              <a:latin typeface="Arial"/>
            </a:endParaRPr>
          </a:p>
        </p:txBody>
      </p:sp>
      <p:sp>
        <p:nvSpPr>
          <p:cNvPr id="161" name="CustomShape 5"/>
          <p:cNvSpPr/>
          <p:nvPr/>
        </p:nvSpPr>
        <p:spPr>
          <a:xfrm>
            <a:off x="10367640" y="323640"/>
            <a:ext cx="1356480" cy="330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en-GB" sz="1600" b="1" strike="noStrike" spc="-1">
                <a:solidFill>
                  <a:srgbClr val="752F6E"/>
                </a:solidFill>
                <a:latin typeface="Myriad Pro"/>
                <a:ea typeface="Myriad Pro"/>
              </a:rPr>
              <a:t>Febrero 2020</a:t>
            </a:r>
            <a:endParaRPr lang="en-GB" sz="1600" b="0" strike="noStrike" spc="-1">
              <a:latin typeface="Arial"/>
            </a:endParaRPr>
          </a:p>
        </p:txBody>
      </p:sp>
      <p:sp>
        <p:nvSpPr>
          <p:cNvPr id="162" name="CustomShape 6"/>
          <p:cNvSpPr/>
          <p:nvPr/>
        </p:nvSpPr>
        <p:spPr>
          <a:xfrm>
            <a:off x="420840" y="2437920"/>
            <a:ext cx="2096640" cy="187920"/>
          </a:xfrm>
          <a:prstGeom prst="rect">
            <a:avLst/>
          </a:prstGeom>
          <a:noFill/>
          <a:ln>
            <a:noFill/>
          </a:ln>
        </p:spPr>
        <p:style>
          <a:lnRef idx="0">
            <a:scrgbClr r="0" g="0" b="0"/>
          </a:lnRef>
          <a:fillRef idx="0">
            <a:scrgbClr r="0" g="0" b="0"/>
          </a:fillRef>
          <a:effectRef idx="0">
            <a:scrgbClr r="0" g="0" b="0"/>
          </a:effectRef>
          <a:fontRef idx="minor"/>
        </p:style>
      </p:sp>
      <p:sp>
        <p:nvSpPr>
          <p:cNvPr id="163" name="CustomShape 7"/>
          <p:cNvSpPr/>
          <p:nvPr/>
        </p:nvSpPr>
        <p:spPr>
          <a:xfrm>
            <a:off x="420840" y="2825280"/>
            <a:ext cx="1833120" cy="1519560"/>
          </a:xfrm>
          <a:prstGeom prst="rect">
            <a:avLst/>
          </a:prstGeom>
          <a:noFill/>
          <a:ln>
            <a:noFill/>
          </a:ln>
        </p:spPr>
        <p:style>
          <a:lnRef idx="0">
            <a:scrgbClr r="0" g="0" b="0"/>
          </a:lnRef>
          <a:fillRef idx="0">
            <a:scrgbClr r="0" g="0" b="0"/>
          </a:fillRef>
          <a:effectRef idx="0">
            <a:scrgbClr r="0" g="0" b="0"/>
          </a:effectRef>
          <a:fontRef idx="minor"/>
        </p:style>
      </p:sp>
      <p:pic>
        <p:nvPicPr>
          <p:cNvPr id="164" name="Imagen 26"/>
          <p:cNvPicPr/>
          <p:nvPr/>
        </p:nvPicPr>
        <p:blipFill>
          <a:blip r:embed="rId3"/>
          <a:stretch/>
        </p:blipFill>
        <p:spPr>
          <a:xfrm>
            <a:off x="236880" y="6367680"/>
            <a:ext cx="797400" cy="338400"/>
          </a:xfrm>
          <a:prstGeom prst="rect">
            <a:avLst/>
          </a:prstGeom>
          <a:ln>
            <a:noFill/>
          </a:ln>
        </p:spPr>
      </p:pic>
      <p:pic>
        <p:nvPicPr>
          <p:cNvPr id="165" name="Imagen 27"/>
          <p:cNvPicPr/>
          <p:nvPr/>
        </p:nvPicPr>
        <p:blipFill>
          <a:blip r:embed="rId4"/>
          <a:srcRect r="21645" b="-15129"/>
          <a:stretch/>
        </p:blipFill>
        <p:spPr>
          <a:xfrm>
            <a:off x="1216080" y="6430320"/>
            <a:ext cx="1453320" cy="290520"/>
          </a:xfrm>
          <a:prstGeom prst="rect">
            <a:avLst/>
          </a:prstGeom>
          <a:ln>
            <a:noFill/>
          </a:ln>
        </p:spPr>
      </p:pic>
      <p:pic>
        <p:nvPicPr>
          <p:cNvPr id="166" name="Imagen 28"/>
          <p:cNvPicPr/>
          <p:nvPr/>
        </p:nvPicPr>
        <p:blipFill>
          <a:blip r:embed="rId5"/>
          <a:stretch/>
        </p:blipFill>
        <p:spPr>
          <a:xfrm>
            <a:off x="2838600" y="6380640"/>
            <a:ext cx="545040" cy="325800"/>
          </a:xfrm>
          <a:prstGeom prst="rect">
            <a:avLst/>
          </a:prstGeom>
          <a:ln>
            <a:noFill/>
          </a:ln>
        </p:spPr>
      </p:pic>
      <p:sp>
        <p:nvSpPr>
          <p:cNvPr id="167" name="CustomShape 8"/>
          <p:cNvSpPr/>
          <p:nvPr/>
        </p:nvSpPr>
        <p:spPr>
          <a:xfrm>
            <a:off x="334800" y="288000"/>
            <a:ext cx="7222320" cy="330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en-GB" sz="1600" b="0" strike="noStrike" spc="-1">
                <a:solidFill>
                  <a:srgbClr val="000000"/>
                </a:solidFill>
                <a:latin typeface="Myriad Pro"/>
                <a:ea typeface="Myriad Pro"/>
              </a:rPr>
              <a:t>Guía para acelerar negocios basados en datos</a:t>
            </a:r>
            <a:endParaRPr lang="en-GB" sz="1600" b="0" strike="noStrike" spc="-1">
              <a:latin typeface="Arial"/>
            </a:endParaRPr>
          </a:p>
        </p:txBody>
      </p:sp>
      <p:sp>
        <p:nvSpPr>
          <p:cNvPr id="168" name="CustomShape 9"/>
          <p:cNvSpPr/>
          <p:nvPr/>
        </p:nvSpPr>
        <p:spPr>
          <a:xfrm>
            <a:off x="420840" y="2258280"/>
            <a:ext cx="2385000" cy="947520"/>
          </a:xfrm>
          <a:prstGeom prst="rect">
            <a:avLst/>
          </a:prstGeom>
          <a:noFill/>
          <a:ln>
            <a:noFill/>
          </a:ln>
        </p:spPr>
        <p:style>
          <a:lnRef idx="0">
            <a:scrgbClr r="0" g="0" b="0"/>
          </a:lnRef>
          <a:fillRef idx="0">
            <a:scrgbClr r="0" g="0" b="0"/>
          </a:fillRef>
          <a:effectRef idx="0">
            <a:scrgbClr r="0" g="0" b="0"/>
          </a:effectRef>
          <a:fontRef idx="minor"/>
        </p:style>
        <p:txBody>
          <a:bodyPr lIns="68400" tIns="34200" rIns="68400" bIns="34200" anchor="ctr">
            <a:noAutofit/>
          </a:bodyPr>
          <a:lstStyle/>
          <a:p>
            <a:pPr>
              <a:lnSpc>
                <a:spcPct val="100000"/>
              </a:lnSpc>
            </a:pPr>
            <a:endParaRPr lang="en-GB" sz="1800" b="0" strike="noStrike" spc="-1">
              <a:latin typeface="Arial"/>
            </a:endParaRPr>
          </a:p>
          <a:p>
            <a:pPr>
              <a:lnSpc>
                <a:spcPct val="100000"/>
              </a:lnSpc>
            </a:pPr>
            <a:endParaRPr lang="en-GB" sz="1800" b="0" strike="noStrike" spc="-1">
              <a:latin typeface="Arial"/>
            </a:endParaRPr>
          </a:p>
          <a:p>
            <a:pPr>
              <a:lnSpc>
                <a:spcPct val="100000"/>
              </a:lnSpc>
            </a:pPr>
            <a:r>
              <a:rPr lang="en-GB" sz="3000" b="1" strike="noStrike" spc="-1">
                <a:solidFill>
                  <a:srgbClr val="752F6E"/>
                </a:solidFill>
                <a:latin typeface="Myriad Pro"/>
                <a:ea typeface="Myriad Pro"/>
              </a:rPr>
              <a:t>Recursos para innovaciones basadas en datos</a:t>
            </a:r>
            <a:endParaRPr lang="en-GB" sz="3000" b="0" strike="noStrike" spc="-1">
              <a:latin typeface="Arial"/>
            </a:endParaRPr>
          </a:p>
        </p:txBody>
      </p:sp>
      <p:sp>
        <p:nvSpPr>
          <p:cNvPr id="169" name="CustomShape 10"/>
          <p:cNvSpPr/>
          <p:nvPr/>
        </p:nvSpPr>
        <p:spPr>
          <a:xfrm>
            <a:off x="3204000" y="792000"/>
            <a:ext cx="3565080" cy="296640"/>
          </a:xfrm>
          <a:prstGeom prst="rect">
            <a:avLst/>
          </a:prstGeom>
          <a:noFill/>
          <a:ln>
            <a:noFill/>
          </a:ln>
        </p:spPr>
        <p:style>
          <a:lnRef idx="0">
            <a:scrgbClr r="0" g="0" b="0"/>
          </a:lnRef>
          <a:fillRef idx="0">
            <a:scrgbClr r="0" g="0" b="0"/>
          </a:fillRef>
          <a:effectRef idx="0">
            <a:scrgbClr r="0" g="0" b="0"/>
          </a:effectRef>
          <a:fontRef idx="minor"/>
        </p:style>
      </p:sp>
      <p:sp>
        <p:nvSpPr>
          <p:cNvPr id="170" name="CustomShape 11"/>
          <p:cNvSpPr/>
          <p:nvPr/>
        </p:nvSpPr>
        <p:spPr>
          <a:xfrm>
            <a:off x="7557120" y="1663597"/>
            <a:ext cx="4032000" cy="2118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86110" indent="-285750">
              <a:lnSpc>
                <a:spcPct val="100000"/>
              </a:lnSpc>
              <a:buClr>
                <a:srgbClr val="7030A0"/>
              </a:buClr>
              <a:buFont typeface="Wingdings" panose="05000000000000000000" pitchFamily="2" charset="2"/>
              <a:buChar char="v"/>
            </a:pPr>
            <a:endParaRPr lang="en-GB" sz="1800" b="0" strike="noStrike" spc="-1" dirty="0">
              <a:latin typeface="Arial"/>
            </a:endParaRPr>
          </a:p>
          <a:p>
            <a:pPr marL="286110" indent="-285750">
              <a:lnSpc>
                <a:spcPct val="100000"/>
              </a:lnSpc>
              <a:buClr>
                <a:srgbClr val="7030A0"/>
              </a:buClr>
              <a:buFont typeface="Wingdings" panose="05000000000000000000" pitchFamily="2" charset="2"/>
              <a:buChar char="v"/>
            </a:pPr>
            <a:r>
              <a:rPr lang="es-ES" sz="1400" b="1" spc="-1" dirty="0" err="1">
                <a:solidFill>
                  <a:srgbClr val="3333FF"/>
                </a:solidFill>
                <a:latin typeface="Arial"/>
                <a:hlinkClick r:id="rId6">
                  <a:extLst>
                    <a:ext uri="{A12FA001-AC4F-418D-AE19-62706E023703}">
                      <ahyp:hlinkClr xmlns:ahyp="http://schemas.microsoft.com/office/drawing/2018/hyperlinkcolor" val="tx"/>
                    </a:ext>
                  </a:extLst>
                </a:hlinkClick>
              </a:rPr>
              <a:t>European</a:t>
            </a:r>
            <a:r>
              <a:rPr lang="es-ES" sz="1400" b="1" spc="-1" dirty="0">
                <a:solidFill>
                  <a:srgbClr val="3333FF"/>
                </a:solidFill>
                <a:latin typeface="Arial"/>
                <a:hlinkClick r:id="rId6">
                  <a:extLst>
                    <a:ext uri="{A12FA001-AC4F-418D-AE19-62706E023703}">
                      <ahyp:hlinkClr xmlns:ahyp="http://schemas.microsoft.com/office/drawing/2018/hyperlinkcolor" val="tx"/>
                    </a:ext>
                  </a:extLst>
                </a:hlinkClick>
              </a:rPr>
              <a:t> Data </a:t>
            </a:r>
            <a:r>
              <a:rPr lang="es-ES" sz="1400" b="1" spc="-1" dirty="0" err="1">
                <a:solidFill>
                  <a:srgbClr val="3333FF"/>
                </a:solidFill>
                <a:latin typeface="Arial"/>
                <a:hlinkClick r:id="rId6">
                  <a:extLst>
                    <a:ext uri="{A12FA001-AC4F-418D-AE19-62706E023703}">
                      <ahyp:hlinkClr xmlns:ahyp="http://schemas.microsoft.com/office/drawing/2018/hyperlinkcolor" val="tx"/>
                    </a:ext>
                  </a:extLst>
                </a:hlinkClick>
              </a:rPr>
              <a:t>Incubator</a:t>
            </a:r>
            <a:r>
              <a:rPr lang="es-ES" sz="1400" b="1" spc="-1" dirty="0">
                <a:solidFill>
                  <a:srgbClr val="3333FF"/>
                </a:solidFill>
                <a:latin typeface="Arial"/>
                <a:hlinkClick r:id="rId6">
                  <a:extLst>
                    <a:ext uri="{A12FA001-AC4F-418D-AE19-62706E023703}">
                      <ahyp:hlinkClr xmlns:ahyp="http://schemas.microsoft.com/office/drawing/2018/hyperlinkcolor" val="tx"/>
                    </a:ext>
                  </a:extLst>
                </a:hlinkClick>
              </a:rPr>
              <a:t> (EDI)</a:t>
            </a:r>
            <a:r>
              <a:rPr lang="es-ES" sz="1400" b="1" spc="-1" dirty="0">
                <a:solidFill>
                  <a:srgbClr val="3333FF"/>
                </a:solidFill>
                <a:latin typeface="Arial"/>
              </a:rPr>
              <a:t>: </a:t>
            </a:r>
            <a:r>
              <a:rPr lang="es-ES" sz="1400" b="0" strike="noStrike" spc="-1" dirty="0">
                <a:latin typeface="Arial"/>
                <a:ea typeface="Source Han Sans CN Regular"/>
              </a:rPr>
              <a:t>El objetivo de EDI es facilitar la adopción de herramientas de Big Data al tiempo que mejora las habilidades técnicas y comerciales de las nuevas empresas / PYME seleccionadas. El objetivo final es dar lugar a una incubación empresarial sostenible en torno al Big Data.</a:t>
            </a:r>
            <a:endParaRPr lang="en-GB" sz="1400" b="0" strike="noStrike" spc="-1" dirty="0">
              <a:latin typeface="Arial"/>
            </a:endParaRPr>
          </a:p>
          <a:p>
            <a:pPr marL="286110" indent="-285750">
              <a:lnSpc>
                <a:spcPct val="100000"/>
              </a:lnSpc>
              <a:buClr>
                <a:srgbClr val="7030A0"/>
              </a:buClr>
              <a:buFont typeface="Wingdings" panose="05000000000000000000" pitchFamily="2" charset="2"/>
              <a:buChar char="v"/>
            </a:pPr>
            <a:endParaRPr lang="en-GB" sz="1400" b="0" strike="noStrike" spc="-1" dirty="0">
              <a:latin typeface="Arial"/>
            </a:endParaRPr>
          </a:p>
          <a:p>
            <a:pPr marL="286110" indent="-285750">
              <a:lnSpc>
                <a:spcPct val="100000"/>
              </a:lnSpc>
              <a:buClr>
                <a:srgbClr val="7030A0"/>
              </a:buClr>
              <a:buFont typeface="Wingdings" panose="05000000000000000000" pitchFamily="2" charset="2"/>
              <a:buChar char="v"/>
            </a:pPr>
            <a:r>
              <a:rPr lang="es-ES" sz="1400" b="1" spc="-1" dirty="0">
                <a:solidFill>
                  <a:srgbClr val="3333FF"/>
                </a:solidFill>
                <a:latin typeface="Arial"/>
                <a:hlinkClick r:id="rId7">
                  <a:extLst>
                    <a:ext uri="{A12FA001-AC4F-418D-AE19-62706E023703}">
                      <ahyp:hlinkClr xmlns:ahyp="http://schemas.microsoft.com/office/drawing/2018/hyperlinkcolor" val="tx"/>
                    </a:ext>
                  </a:extLst>
                </a:hlinkClick>
              </a:rPr>
              <a:t>EIC Accelerator (SME </a:t>
            </a:r>
            <a:r>
              <a:rPr lang="es-ES" sz="1400" b="1" spc="-1" dirty="0" err="1">
                <a:solidFill>
                  <a:srgbClr val="3333FF"/>
                </a:solidFill>
                <a:latin typeface="Arial"/>
                <a:hlinkClick r:id="rId7">
                  <a:extLst>
                    <a:ext uri="{A12FA001-AC4F-418D-AE19-62706E023703}">
                      <ahyp:hlinkClr xmlns:ahyp="http://schemas.microsoft.com/office/drawing/2018/hyperlinkcolor" val="tx"/>
                    </a:ext>
                  </a:extLst>
                </a:hlinkClick>
              </a:rPr>
              <a:t>Instrument</a:t>
            </a:r>
            <a:r>
              <a:rPr lang="es-ES" sz="1400" b="1" spc="-1" dirty="0">
                <a:solidFill>
                  <a:srgbClr val="3333FF"/>
                </a:solidFill>
                <a:latin typeface="Arial"/>
                <a:hlinkClick r:id="rId7">
                  <a:extLst>
                    <a:ext uri="{A12FA001-AC4F-418D-AE19-62706E023703}">
                      <ahyp:hlinkClr xmlns:ahyp="http://schemas.microsoft.com/office/drawing/2018/hyperlinkcolor" val="tx"/>
                    </a:ext>
                  </a:extLst>
                </a:hlinkClick>
              </a:rPr>
              <a:t>)</a:t>
            </a:r>
            <a:r>
              <a:rPr lang="es-ES" sz="1400" b="1" spc="-1" dirty="0">
                <a:solidFill>
                  <a:srgbClr val="3333FF"/>
                </a:solidFill>
                <a:latin typeface="Arial"/>
              </a:rPr>
              <a:t>: </a:t>
            </a:r>
            <a:r>
              <a:rPr lang="es-ES" sz="1400" b="0" strike="noStrike" spc="-1" dirty="0">
                <a:latin typeface="Arial"/>
                <a:ea typeface="Source Han Sans CN Regular"/>
              </a:rPr>
              <a:t>El EIC Accelerator (anteriormente llamado Instrumento PYME) apoya a innovadores, emprendedores y pequeñas empresas de primer nivel con oportunidades de financiación y servicios de aceleración. El principal objetivo del EIC Accelerator son las innovaciones que crean nuevos mercados y generan empleos, crecimiento y mejores niveles de vida.</a:t>
            </a:r>
            <a:endParaRPr lang="en-GB" sz="1400" b="0" strike="noStrike" spc="-1" dirty="0">
              <a:latin typeface="Arial"/>
            </a:endParaRPr>
          </a:p>
        </p:txBody>
      </p:sp>
      <p:sp>
        <p:nvSpPr>
          <p:cNvPr id="171" name="CustomShape 12"/>
          <p:cNvSpPr/>
          <p:nvPr/>
        </p:nvSpPr>
        <p:spPr>
          <a:xfrm>
            <a:off x="8276400" y="864000"/>
            <a:ext cx="3169080" cy="296640"/>
          </a:xfrm>
          <a:prstGeom prst="rect">
            <a:avLst/>
          </a:prstGeom>
          <a:noFill/>
          <a:ln>
            <a:noFill/>
          </a:ln>
        </p:spPr>
        <p:style>
          <a:lnRef idx="0">
            <a:scrgbClr r="0" g="0" b="0"/>
          </a:lnRef>
          <a:fillRef idx="0">
            <a:scrgbClr r="0" g="0" b="0"/>
          </a:fillRef>
          <a:effectRef idx="0">
            <a:scrgbClr r="0" g="0" b="0"/>
          </a:effectRef>
          <a:fontRef idx="minor"/>
        </p:style>
      </p:sp>
      <p:sp>
        <p:nvSpPr>
          <p:cNvPr id="172" name="CustomShape 13"/>
          <p:cNvSpPr/>
          <p:nvPr/>
        </p:nvSpPr>
        <p:spPr>
          <a:xfrm>
            <a:off x="3115113" y="380417"/>
            <a:ext cx="4274640" cy="2118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en-GB" sz="1800" b="0" strike="noStrike" spc="-1" dirty="0">
              <a:latin typeface="Arial"/>
            </a:endParaRPr>
          </a:p>
          <a:p>
            <a:pPr>
              <a:lnSpc>
                <a:spcPct val="100000"/>
              </a:lnSpc>
            </a:pPr>
            <a:endParaRPr lang="en-GB" sz="1800" b="0" strike="noStrike" spc="-1" dirty="0">
              <a:latin typeface="Arial"/>
            </a:endParaRPr>
          </a:p>
          <a:p>
            <a:pPr>
              <a:lnSpc>
                <a:spcPct val="100000"/>
              </a:lnSpc>
            </a:pPr>
            <a:endParaRPr lang="en-GB" sz="2000" b="0" strike="noStrike" spc="-1" dirty="0">
              <a:latin typeface="Arial"/>
            </a:endParaRPr>
          </a:p>
          <a:p>
            <a:pPr>
              <a:lnSpc>
                <a:spcPct val="100000"/>
              </a:lnSpc>
            </a:pPr>
            <a:r>
              <a:rPr lang="en-GB" sz="1600" b="1" strike="noStrike" spc="-1" dirty="0" err="1">
                <a:solidFill>
                  <a:srgbClr val="000000"/>
                </a:solidFill>
                <a:latin typeface="Arial"/>
                <a:ea typeface="Source Han Sans CN Regular"/>
              </a:rPr>
              <a:t>Ejemplos</a:t>
            </a:r>
            <a:r>
              <a:rPr lang="en-GB" sz="1600" b="1" strike="noStrike" spc="-1" dirty="0">
                <a:solidFill>
                  <a:srgbClr val="000000"/>
                </a:solidFill>
                <a:latin typeface="Arial"/>
                <a:ea typeface="Source Han Sans CN Regular"/>
              </a:rPr>
              <a:t> de </a:t>
            </a:r>
            <a:r>
              <a:rPr lang="en-GB" sz="1600" b="1" strike="noStrike" spc="-1" dirty="0" err="1">
                <a:solidFill>
                  <a:srgbClr val="000000"/>
                </a:solidFill>
                <a:latin typeface="Arial"/>
                <a:ea typeface="Source Han Sans CN Regular"/>
              </a:rPr>
              <a:t>Aceleradoras</a:t>
            </a:r>
            <a:r>
              <a:rPr lang="en-GB" sz="1600" b="1" strike="noStrike" spc="-1" dirty="0">
                <a:solidFill>
                  <a:srgbClr val="000000"/>
                </a:solidFill>
                <a:latin typeface="Arial"/>
                <a:ea typeface="Source Han Sans CN Regular"/>
              </a:rPr>
              <a:t> e </a:t>
            </a:r>
            <a:r>
              <a:rPr lang="en-GB" sz="1600" b="1" strike="noStrike" spc="-1" dirty="0" err="1">
                <a:solidFill>
                  <a:srgbClr val="000000"/>
                </a:solidFill>
                <a:latin typeface="Arial"/>
                <a:ea typeface="Source Han Sans CN Regular"/>
              </a:rPr>
              <a:t>Incubadoras</a:t>
            </a:r>
            <a:endParaRPr lang="en-GB" sz="1600" b="1" strike="noStrike" spc="-1" dirty="0">
              <a:solidFill>
                <a:srgbClr val="000000"/>
              </a:solidFill>
              <a:latin typeface="Arial"/>
              <a:ea typeface="Source Han Sans CN Regular"/>
            </a:endParaRPr>
          </a:p>
          <a:p>
            <a:pPr>
              <a:lnSpc>
                <a:spcPct val="100000"/>
              </a:lnSpc>
            </a:pPr>
            <a:endParaRPr lang="en-GB" sz="1600" b="0" strike="noStrike" spc="-1" dirty="0">
              <a:latin typeface="Arial"/>
            </a:endParaRPr>
          </a:p>
          <a:p>
            <a:pPr>
              <a:lnSpc>
                <a:spcPct val="100000"/>
              </a:lnSpc>
            </a:pPr>
            <a:endParaRPr lang="en-GB" sz="1400" b="0" strike="noStrike" spc="-1" dirty="0">
              <a:latin typeface="Arial"/>
            </a:endParaRPr>
          </a:p>
          <a:p>
            <a:pPr marL="285750" indent="-285750">
              <a:buClr>
                <a:srgbClr val="7030A0"/>
              </a:buClr>
              <a:buSzPct val="100000"/>
              <a:buFont typeface="Wingdings" panose="05000000000000000000" pitchFamily="2" charset="2"/>
              <a:buChar char="v"/>
            </a:pPr>
            <a:r>
              <a:rPr lang="es-ES" sz="1400" b="1" spc="-1" dirty="0">
                <a:solidFill>
                  <a:srgbClr val="3333FF"/>
                </a:solidFill>
                <a:latin typeface="Arial"/>
                <a:hlinkClick r:id="rId8">
                  <a:extLst>
                    <a:ext uri="{A12FA001-AC4F-418D-AE19-62706E023703}">
                      <ahyp:hlinkClr xmlns:ahyp="http://schemas.microsoft.com/office/drawing/2018/hyperlinkcolor" val="tx"/>
                    </a:ext>
                  </a:extLst>
                </a:hlinkClick>
              </a:rPr>
              <a:t>Programa  de Incubación Copérnico</a:t>
            </a:r>
            <a:r>
              <a:rPr lang="es-ES" sz="1400" b="1" spc="-1" dirty="0">
                <a:solidFill>
                  <a:srgbClr val="3333FF"/>
                </a:solidFill>
                <a:latin typeface="Arial"/>
              </a:rPr>
              <a:t>: </a:t>
            </a:r>
            <a:r>
              <a:rPr lang="es-ES" sz="1400" b="0" strike="noStrike" spc="-1" dirty="0">
                <a:solidFill>
                  <a:srgbClr val="000000"/>
                </a:solidFill>
                <a:latin typeface="Arial"/>
                <a:ea typeface="Source Han Sans CN Regular"/>
              </a:rPr>
              <a:t>se trata un programa de la Comisión Europea para fomentar el uso de los datos del sistema europeo de observación de la tierra </a:t>
            </a:r>
            <a:r>
              <a:rPr lang="es-ES" sz="1400" b="0" strike="noStrike" spc="-1" dirty="0" err="1">
                <a:solidFill>
                  <a:srgbClr val="000000"/>
                </a:solidFill>
                <a:latin typeface="Arial"/>
                <a:ea typeface="Source Han Sans CN Regular"/>
              </a:rPr>
              <a:t>Copernicus</a:t>
            </a:r>
            <a:r>
              <a:rPr lang="es-ES" sz="1400" b="0" strike="noStrike" spc="-1" dirty="0">
                <a:solidFill>
                  <a:srgbClr val="000000"/>
                </a:solidFill>
                <a:latin typeface="Arial"/>
                <a:ea typeface="Source Han Sans CN Regular"/>
              </a:rPr>
              <a:t>. Forma parte del Programa de </a:t>
            </a:r>
            <a:r>
              <a:rPr lang="es-ES" sz="1400" b="0" strike="noStrike" spc="-1" dirty="0" err="1">
                <a:solidFill>
                  <a:srgbClr val="000000"/>
                </a:solidFill>
                <a:latin typeface="Arial"/>
                <a:ea typeface="Source Han Sans CN Regular"/>
              </a:rPr>
              <a:t>Start</a:t>
            </a:r>
            <a:r>
              <a:rPr lang="es-ES" sz="1400" spc="-1" dirty="0">
                <a:solidFill>
                  <a:srgbClr val="000000"/>
                </a:solidFill>
                <a:latin typeface="Arial"/>
                <a:ea typeface="Source Han Sans CN Regular"/>
              </a:rPr>
              <a:t>-</a:t>
            </a:r>
            <a:r>
              <a:rPr lang="es-ES" sz="1400" b="0" strike="noStrike" spc="-1" dirty="0">
                <a:solidFill>
                  <a:srgbClr val="000000"/>
                </a:solidFill>
                <a:latin typeface="Arial"/>
                <a:ea typeface="Source Han Sans CN Regular"/>
              </a:rPr>
              <a:t>ups Copérnico, junto con las iniciativas Aceleradora Copérnico, los </a:t>
            </a:r>
            <a:r>
              <a:rPr lang="es-ES" sz="1400" b="0" strike="noStrike" spc="-1" dirty="0" err="1">
                <a:solidFill>
                  <a:srgbClr val="000000"/>
                </a:solidFill>
                <a:latin typeface="Arial"/>
                <a:ea typeface="Source Han Sans CN Regular"/>
              </a:rPr>
              <a:t>Hackatones</a:t>
            </a:r>
            <a:r>
              <a:rPr lang="es-ES" sz="1400" b="0" strike="noStrike" spc="-1" dirty="0">
                <a:solidFill>
                  <a:srgbClr val="000000"/>
                </a:solidFill>
                <a:latin typeface="Arial"/>
                <a:ea typeface="Source Han Sans CN Regular"/>
              </a:rPr>
              <a:t> Copérnico y los Premios Copérnico.</a:t>
            </a:r>
            <a:endParaRPr lang="es-ES" sz="1400" b="0" strike="noStrike" spc="-1" dirty="0">
              <a:latin typeface="Arial"/>
            </a:endParaRPr>
          </a:p>
          <a:p>
            <a:pPr marL="216000" indent="-216000">
              <a:buClr>
                <a:srgbClr val="000000"/>
              </a:buClr>
              <a:buSzPct val="45000"/>
              <a:buFont typeface="Wingdings" charset="2"/>
              <a:buChar char=""/>
            </a:pPr>
            <a:endParaRPr lang="es-ES" sz="1400" b="0" strike="noStrike" spc="-1" dirty="0">
              <a:latin typeface="Arial"/>
            </a:endParaRPr>
          </a:p>
          <a:p>
            <a:pPr marL="285750" indent="-285750">
              <a:buClr>
                <a:srgbClr val="7030A0"/>
              </a:buClr>
              <a:buSzPct val="100000"/>
              <a:buFont typeface="Wingdings" panose="05000000000000000000" pitchFamily="2" charset="2"/>
              <a:buChar char="v"/>
            </a:pPr>
            <a:r>
              <a:rPr lang="es-ES" sz="1400" b="1" spc="-1" dirty="0">
                <a:solidFill>
                  <a:srgbClr val="3333FF"/>
                </a:solidFill>
                <a:latin typeface="Arial"/>
                <a:hlinkClick r:id="rId9">
                  <a:extLst>
                    <a:ext uri="{A12FA001-AC4F-418D-AE19-62706E023703}">
                      <ahyp:hlinkClr xmlns:ahyp="http://schemas.microsoft.com/office/drawing/2018/hyperlinkcolor" val="tx"/>
                    </a:ext>
                  </a:extLst>
                </a:hlinkClick>
              </a:rPr>
              <a:t>Data </a:t>
            </a:r>
            <a:r>
              <a:rPr lang="es-ES" sz="1400" b="1" spc="-1" dirty="0" err="1">
                <a:solidFill>
                  <a:srgbClr val="3333FF"/>
                </a:solidFill>
                <a:latin typeface="Arial"/>
                <a:hlinkClick r:id="rId9">
                  <a:extLst>
                    <a:ext uri="{A12FA001-AC4F-418D-AE19-62706E023703}">
                      <ahyp:hlinkClr xmlns:ahyp="http://schemas.microsoft.com/office/drawing/2018/hyperlinkcolor" val="tx"/>
                    </a:ext>
                  </a:extLst>
                </a:hlinkClick>
              </a:rPr>
              <a:t>Market</a:t>
            </a:r>
            <a:r>
              <a:rPr lang="es-ES" sz="1400" b="1" spc="-1" dirty="0">
                <a:solidFill>
                  <a:srgbClr val="3333FF"/>
                </a:solidFill>
                <a:latin typeface="Arial"/>
                <a:hlinkClick r:id="rId9">
                  <a:extLst>
                    <a:ext uri="{A12FA001-AC4F-418D-AE19-62706E023703}">
                      <ahyp:hlinkClr xmlns:ahyp="http://schemas.microsoft.com/office/drawing/2018/hyperlinkcolor" val="tx"/>
                    </a:ext>
                  </a:extLst>
                </a:hlinkClick>
              </a:rPr>
              <a:t> </a:t>
            </a:r>
            <a:r>
              <a:rPr lang="es-ES" sz="1400" b="1" spc="-1" dirty="0" err="1">
                <a:solidFill>
                  <a:srgbClr val="3333FF"/>
                </a:solidFill>
                <a:latin typeface="Arial"/>
                <a:hlinkClick r:id="rId9">
                  <a:extLst>
                    <a:ext uri="{A12FA001-AC4F-418D-AE19-62706E023703}">
                      <ahyp:hlinkClr xmlns:ahyp="http://schemas.microsoft.com/office/drawing/2018/hyperlinkcolor" val="tx"/>
                    </a:ext>
                  </a:extLst>
                </a:hlinkClick>
              </a:rPr>
              <a:t>Services</a:t>
            </a:r>
            <a:r>
              <a:rPr lang="es-ES" sz="1400" b="1" spc="-1" dirty="0">
                <a:solidFill>
                  <a:srgbClr val="3333FF"/>
                </a:solidFill>
                <a:latin typeface="Arial"/>
              </a:rPr>
              <a:t>: </a:t>
            </a:r>
            <a:r>
              <a:rPr lang="es-ES" sz="1400" b="0" strike="noStrike" spc="-1" dirty="0">
                <a:solidFill>
                  <a:srgbClr val="000000"/>
                </a:solidFill>
                <a:latin typeface="Arial"/>
                <a:ea typeface="Source Han Sans CN Regular"/>
              </a:rPr>
              <a:t>El objetivo principal del proyecto es transformar el Ecosistema europeo de </a:t>
            </a:r>
            <a:r>
              <a:rPr lang="es-ES" sz="1400" b="0" strike="noStrike" spc="-1" dirty="0" err="1">
                <a:solidFill>
                  <a:srgbClr val="000000"/>
                </a:solidFill>
                <a:latin typeface="Arial"/>
                <a:ea typeface="Source Han Sans CN Regular"/>
              </a:rPr>
              <a:t>start</a:t>
            </a:r>
            <a:r>
              <a:rPr lang="es-ES" sz="1400" b="0" strike="noStrike" spc="-1" dirty="0">
                <a:solidFill>
                  <a:srgbClr val="000000"/>
                </a:solidFill>
                <a:latin typeface="Arial"/>
                <a:ea typeface="Source Han Sans CN Regular"/>
              </a:rPr>
              <a:t>-ups y ayudarlo a superar las barreras de las PYME y de las nuevas empresas basadas en datos aportando habilidades y oportunidades empresariales.</a:t>
            </a:r>
            <a:endParaRPr lang="es-ES" sz="14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p:nvPr/>
        </p:nvSpPr>
        <p:spPr>
          <a:xfrm>
            <a:off x="216000" y="1060920"/>
            <a:ext cx="2568960" cy="48405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sp>
      <p:sp>
        <p:nvSpPr>
          <p:cNvPr id="174" name="Line 2"/>
          <p:cNvSpPr/>
          <p:nvPr/>
        </p:nvSpPr>
        <p:spPr>
          <a:xfrm>
            <a:off x="236880" y="6268680"/>
            <a:ext cx="11633760" cy="360"/>
          </a:xfrm>
          <a:prstGeom prst="line">
            <a:avLst/>
          </a:prstGeom>
          <a:ln>
            <a:solidFill>
              <a:schemeClr val="bg2">
                <a:lumMod val="90000"/>
              </a:schemeClr>
            </a:solidFill>
            <a:round/>
          </a:ln>
        </p:spPr>
        <p:style>
          <a:lnRef idx="1">
            <a:schemeClr val="accent1"/>
          </a:lnRef>
          <a:fillRef idx="0">
            <a:schemeClr val="accent1"/>
          </a:fillRef>
          <a:effectRef idx="0">
            <a:schemeClr val="accent1"/>
          </a:effectRef>
          <a:fontRef idx="minor"/>
        </p:style>
      </p:sp>
      <p:sp>
        <p:nvSpPr>
          <p:cNvPr id="175" name="CustomShape 3"/>
          <p:cNvSpPr/>
          <p:nvPr/>
        </p:nvSpPr>
        <p:spPr>
          <a:xfrm>
            <a:off x="10730160" y="6431040"/>
            <a:ext cx="912960" cy="2246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gn="r">
              <a:lnSpc>
                <a:spcPct val="100000"/>
              </a:lnSpc>
            </a:pPr>
            <a:r>
              <a:rPr lang="en-GB" sz="900" b="0" strike="noStrike" spc="-1">
                <a:solidFill>
                  <a:srgbClr val="000000"/>
                </a:solidFill>
                <a:latin typeface="Myriad Pro"/>
                <a:ea typeface="Myriad Pro"/>
              </a:rPr>
              <a:t>datos.gob.es</a:t>
            </a:r>
            <a:endParaRPr lang="en-GB" sz="900" b="0" strike="noStrike" spc="-1">
              <a:latin typeface="Arial"/>
            </a:endParaRPr>
          </a:p>
        </p:txBody>
      </p:sp>
      <p:sp>
        <p:nvSpPr>
          <p:cNvPr id="176" name="CustomShape 4"/>
          <p:cNvSpPr/>
          <p:nvPr/>
        </p:nvSpPr>
        <p:spPr>
          <a:xfrm>
            <a:off x="11616840" y="6414840"/>
            <a:ext cx="250560" cy="250560"/>
          </a:xfrm>
          <a:prstGeom prst="rect">
            <a:avLst/>
          </a:prstGeom>
          <a:solidFill>
            <a:srgbClr val="752F6E"/>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fld id="{77C3EFBD-2D63-448E-9678-29E50B9FCAC5}" type="slidenum">
              <a:rPr lang="en-GB" sz="1050" b="0" strike="noStrike" spc="-1">
                <a:solidFill>
                  <a:srgbClr val="FFFFFF"/>
                </a:solidFill>
                <a:latin typeface="Calibri"/>
                <a:ea typeface="DejaVu Sans"/>
              </a:rPr>
              <a:t>7</a:t>
            </a:fld>
            <a:endParaRPr lang="en-GB" sz="1050" b="0" strike="noStrike" spc="-1">
              <a:latin typeface="Arial"/>
            </a:endParaRPr>
          </a:p>
        </p:txBody>
      </p:sp>
      <p:sp>
        <p:nvSpPr>
          <p:cNvPr id="177" name="CustomShape 5"/>
          <p:cNvSpPr/>
          <p:nvPr/>
        </p:nvSpPr>
        <p:spPr>
          <a:xfrm>
            <a:off x="10367640" y="323640"/>
            <a:ext cx="1356480" cy="330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en-GB" sz="1600" b="1" strike="noStrike" spc="-1">
                <a:solidFill>
                  <a:srgbClr val="752F6E"/>
                </a:solidFill>
                <a:latin typeface="Myriad Pro"/>
                <a:ea typeface="Myriad Pro"/>
              </a:rPr>
              <a:t>Febrero 2020</a:t>
            </a:r>
            <a:endParaRPr lang="en-GB" sz="1600" b="0" strike="noStrike" spc="-1">
              <a:latin typeface="Arial"/>
            </a:endParaRPr>
          </a:p>
        </p:txBody>
      </p:sp>
      <p:sp>
        <p:nvSpPr>
          <p:cNvPr id="178" name="CustomShape 6"/>
          <p:cNvSpPr/>
          <p:nvPr/>
        </p:nvSpPr>
        <p:spPr>
          <a:xfrm>
            <a:off x="420840" y="2437920"/>
            <a:ext cx="2096640" cy="187920"/>
          </a:xfrm>
          <a:prstGeom prst="rect">
            <a:avLst/>
          </a:prstGeom>
          <a:noFill/>
          <a:ln>
            <a:noFill/>
          </a:ln>
        </p:spPr>
        <p:style>
          <a:lnRef idx="0">
            <a:scrgbClr r="0" g="0" b="0"/>
          </a:lnRef>
          <a:fillRef idx="0">
            <a:scrgbClr r="0" g="0" b="0"/>
          </a:fillRef>
          <a:effectRef idx="0">
            <a:scrgbClr r="0" g="0" b="0"/>
          </a:effectRef>
          <a:fontRef idx="minor"/>
        </p:style>
      </p:sp>
      <p:sp>
        <p:nvSpPr>
          <p:cNvPr id="179" name="CustomShape 7"/>
          <p:cNvSpPr/>
          <p:nvPr/>
        </p:nvSpPr>
        <p:spPr>
          <a:xfrm>
            <a:off x="420840" y="2825280"/>
            <a:ext cx="1833120" cy="1519560"/>
          </a:xfrm>
          <a:prstGeom prst="rect">
            <a:avLst/>
          </a:prstGeom>
          <a:noFill/>
          <a:ln>
            <a:noFill/>
          </a:ln>
        </p:spPr>
        <p:style>
          <a:lnRef idx="0">
            <a:scrgbClr r="0" g="0" b="0"/>
          </a:lnRef>
          <a:fillRef idx="0">
            <a:scrgbClr r="0" g="0" b="0"/>
          </a:fillRef>
          <a:effectRef idx="0">
            <a:scrgbClr r="0" g="0" b="0"/>
          </a:effectRef>
          <a:fontRef idx="minor"/>
        </p:style>
      </p:sp>
      <p:pic>
        <p:nvPicPr>
          <p:cNvPr id="180" name="Imagen 26"/>
          <p:cNvPicPr/>
          <p:nvPr/>
        </p:nvPicPr>
        <p:blipFill>
          <a:blip r:embed="rId2"/>
          <a:stretch/>
        </p:blipFill>
        <p:spPr>
          <a:xfrm>
            <a:off x="236880" y="6367680"/>
            <a:ext cx="797400" cy="338400"/>
          </a:xfrm>
          <a:prstGeom prst="rect">
            <a:avLst/>
          </a:prstGeom>
          <a:ln>
            <a:noFill/>
          </a:ln>
        </p:spPr>
      </p:pic>
      <p:pic>
        <p:nvPicPr>
          <p:cNvPr id="181" name="Imagen 27"/>
          <p:cNvPicPr/>
          <p:nvPr/>
        </p:nvPicPr>
        <p:blipFill>
          <a:blip r:embed="rId3"/>
          <a:srcRect r="21645" b="-15129"/>
          <a:stretch/>
        </p:blipFill>
        <p:spPr>
          <a:xfrm>
            <a:off x="1216080" y="6430320"/>
            <a:ext cx="1453320" cy="290520"/>
          </a:xfrm>
          <a:prstGeom prst="rect">
            <a:avLst/>
          </a:prstGeom>
          <a:ln>
            <a:noFill/>
          </a:ln>
        </p:spPr>
      </p:pic>
      <p:pic>
        <p:nvPicPr>
          <p:cNvPr id="182" name="Imagen 28"/>
          <p:cNvPicPr/>
          <p:nvPr/>
        </p:nvPicPr>
        <p:blipFill>
          <a:blip r:embed="rId4"/>
          <a:stretch/>
        </p:blipFill>
        <p:spPr>
          <a:xfrm>
            <a:off x="2838600" y="6380640"/>
            <a:ext cx="545040" cy="325800"/>
          </a:xfrm>
          <a:prstGeom prst="rect">
            <a:avLst/>
          </a:prstGeom>
          <a:ln>
            <a:noFill/>
          </a:ln>
        </p:spPr>
      </p:pic>
      <p:sp>
        <p:nvSpPr>
          <p:cNvPr id="183" name="CustomShape 8"/>
          <p:cNvSpPr/>
          <p:nvPr/>
        </p:nvSpPr>
        <p:spPr>
          <a:xfrm>
            <a:off x="334800" y="288000"/>
            <a:ext cx="7222320" cy="330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en-GB" sz="1600" b="0" strike="noStrike" spc="-1">
                <a:solidFill>
                  <a:srgbClr val="000000"/>
                </a:solidFill>
                <a:latin typeface="Myriad Pro"/>
                <a:ea typeface="Myriad Pro"/>
              </a:rPr>
              <a:t>Guía para acelerar negocios basados en datos</a:t>
            </a:r>
            <a:endParaRPr lang="en-GB" sz="1600" b="0" strike="noStrike" spc="-1">
              <a:latin typeface="Arial"/>
            </a:endParaRPr>
          </a:p>
        </p:txBody>
      </p:sp>
      <p:sp>
        <p:nvSpPr>
          <p:cNvPr id="184" name="CustomShape 9"/>
          <p:cNvSpPr/>
          <p:nvPr/>
        </p:nvSpPr>
        <p:spPr>
          <a:xfrm>
            <a:off x="420840" y="2258280"/>
            <a:ext cx="2385000" cy="947520"/>
          </a:xfrm>
          <a:prstGeom prst="rect">
            <a:avLst/>
          </a:prstGeom>
          <a:noFill/>
          <a:ln>
            <a:noFill/>
          </a:ln>
        </p:spPr>
        <p:style>
          <a:lnRef idx="0">
            <a:scrgbClr r="0" g="0" b="0"/>
          </a:lnRef>
          <a:fillRef idx="0">
            <a:scrgbClr r="0" g="0" b="0"/>
          </a:fillRef>
          <a:effectRef idx="0">
            <a:scrgbClr r="0" g="0" b="0"/>
          </a:effectRef>
          <a:fontRef idx="minor"/>
        </p:style>
        <p:txBody>
          <a:bodyPr lIns="68400" tIns="34200" rIns="68400" bIns="34200" anchor="ctr">
            <a:noAutofit/>
          </a:bodyPr>
          <a:lstStyle/>
          <a:p>
            <a:pPr>
              <a:lnSpc>
                <a:spcPct val="100000"/>
              </a:lnSpc>
            </a:pPr>
            <a:endParaRPr lang="en-GB" sz="1800" b="0" strike="noStrike" spc="-1">
              <a:latin typeface="Arial"/>
            </a:endParaRPr>
          </a:p>
          <a:p>
            <a:pPr>
              <a:lnSpc>
                <a:spcPct val="100000"/>
              </a:lnSpc>
            </a:pPr>
            <a:endParaRPr lang="en-GB" sz="1800" b="0" strike="noStrike" spc="-1">
              <a:latin typeface="Arial"/>
            </a:endParaRPr>
          </a:p>
          <a:p>
            <a:pPr>
              <a:lnSpc>
                <a:spcPct val="100000"/>
              </a:lnSpc>
            </a:pPr>
            <a:r>
              <a:rPr lang="en-GB" sz="3000" b="1" strike="noStrike" spc="-1">
                <a:solidFill>
                  <a:srgbClr val="752F6E"/>
                </a:solidFill>
                <a:latin typeface="Myriad Pro"/>
                <a:ea typeface="Myriad Pro"/>
              </a:rPr>
              <a:t>Recursos para innovaciones basadas en datos</a:t>
            </a:r>
            <a:endParaRPr lang="en-GB" sz="3000" b="0" strike="noStrike" spc="-1">
              <a:latin typeface="Arial"/>
            </a:endParaRPr>
          </a:p>
        </p:txBody>
      </p:sp>
      <p:sp>
        <p:nvSpPr>
          <p:cNvPr id="185" name="CustomShape 10"/>
          <p:cNvSpPr/>
          <p:nvPr/>
        </p:nvSpPr>
        <p:spPr>
          <a:xfrm>
            <a:off x="3204000" y="792000"/>
            <a:ext cx="3565080" cy="296640"/>
          </a:xfrm>
          <a:prstGeom prst="rect">
            <a:avLst/>
          </a:prstGeom>
          <a:noFill/>
          <a:ln>
            <a:noFill/>
          </a:ln>
        </p:spPr>
        <p:style>
          <a:lnRef idx="0">
            <a:scrgbClr r="0" g="0" b="0"/>
          </a:lnRef>
          <a:fillRef idx="0">
            <a:scrgbClr r="0" g="0" b="0"/>
          </a:fillRef>
          <a:effectRef idx="0">
            <a:scrgbClr r="0" g="0" b="0"/>
          </a:effectRef>
          <a:fontRef idx="minor"/>
        </p:style>
      </p:sp>
      <p:sp>
        <p:nvSpPr>
          <p:cNvPr id="186" name="CustomShape 11"/>
          <p:cNvSpPr/>
          <p:nvPr/>
        </p:nvSpPr>
        <p:spPr>
          <a:xfrm>
            <a:off x="7848000" y="887400"/>
            <a:ext cx="4245480" cy="2118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5640">
              <a:lnSpc>
                <a:spcPct val="100000"/>
              </a:lnSpc>
              <a:buClr>
                <a:srgbClr val="000000"/>
              </a:buClr>
              <a:buFont typeface="Wingdings" charset="2"/>
              <a:buChar char=""/>
            </a:pPr>
            <a:endParaRPr lang="en-GB" sz="1800" b="0" strike="noStrike" spc="-1">
              <a:latin typeface="Arial"/>
            </a:endParaRPr>
          </a:p>
          <a:p>
            <a:pPr>
              <a:lnSpc>
                <a:spcPct val="100000"/>
              </a:lnSpc>
            </a:pPr>
            <a:r>
              <a:rPr lang="en-GB" sz="1400" b="0" strike="noStrike" spc="-1">
                <a:solidFill>
                  <a:srgbClr val="000000"/>
                </a:solidFill>
                <a:latin typeface="Arial"/>
                <a:ea typeface="Source Han Sans CN Regular"/>
              </a:rPr>
              <a:t> </a:t>
            </a:r>
            <a:endParaRPr lang="en-GB" sz="1400" b="0" strike="noStrike" spc="-1">
              <a:latin typeface="Arial"/>
            </a:endParaRPr>
          </a:p>
          <a:p>
            <a:pPr>
              <a:lnSpc>
                <a:spcPct val="100000"/>
              </a:lnSpc>
            </a:pPr>
            <a:endParaRPr lang="en-GB" sz="1400" b="0" strike="noStrike" spc="-1">
              <a:latin typeface="Arial"/>
            </a:endParaRPr>
          </a:p>
        </p:txBody>
      </p:sp>
      <p:sp>
        <p:nvSpPr>
          <p:cNvPr id="187" name="CustomShape 12"/>
          <p:cNvSpPr/>
          <p:nvPr/>
        </p:nvSpPr>
        <p:spPr>
          <a:xfrm>
            <a:off x="8276400" y="864000"/>
            <a:ext cx="3169080" cy="296640"/>
          </a:xfrm>
          <a:prstGeom prst="rect">
            <a:avLst/>
          </a:prstGeom>
          <a:noFill/>
          <a:ln>
            <a:noFill/>
          </a:ln>
        </p:spPr>
        <p:style>
          <a:lnRef idx="0">
            <a:scrgbClr r="0" g="0" b="0"/>
          </a:lnRef>
          <a:fillRef idx="0">
            <a:scrgbClr r="0" g="0" b="0"/>
          </a:fillRef>
          <a:effectRef idx="0">
            <a:scrgbClr r="0" g="0" b="0"/>
          </a:effectRef>
          <a:fontRef idx="minor"/>
        </p:style>
      </p:sp>
      <p:sp>
        <p:nvSpPr>
          <p:cNvPr id="188" name="CustomShape 13"/>
          <p:cNvSpPr/>
          <p:nvPr/>
        </p:nvSpPr>
        <p:spPr>
          <a:xfrm>
            <a:off x="3111120" y="638471"/>
            <a:ext cx="4320000" cy="2118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en-GB" sz="1800" b="0" strike="noStrike" spc="-1" dirty="0">
              <a:latin typeface="Arial"/>
            </a:endParaRPr>
          </a:p>
          <a:p>
            <a:pPr>
              <a:lnSpc>
                <a:spcPct val="100000"/>
              </a:lnSpc>
            </a:pPr>
            <a:endParaRPr lang="en-GB" sz="1800" b="0" strike="noStrike" spc="-1" dirty="0">
              <a:latin typeface="Arial"/>
            </a:endParaRPr>
          </a:p>
          <a:p>
            <a:pPr>
              <a:lnSpc>
                <a:spcPct val="100000"/>
              </a:lnSpc>
            </a:pPr>
            <a:endParaRPr lang="en-GB" sz="1800" b="0" strike="noStrike" spc="-1" dirty="0">
              <a:latin typeface="Arial"/>
            </a:endParaRPr>
          </a:p>
          <a:p>
            <a:pPr>
              <a:lnSpc>
                <a:spcPct val="100000"/>
              </a:lnSpc>
            </a:pPr>
            <a:r>
              <a:rPr lang="en-GB" sz="1600" b="1" strike="noStrike" spc="-1" dirty="0" err="1">
                <a:solidFill>
                  <a:srgbClr val="000000"/>
                </a:solidFill>
                <a:latin typeface="Arial"/>
                <a:ea typeface="Source Han Sans CN Regular"/>
              </a:rPr>
              <a:t>Aceleradoras</a:t>
            </a:r>
            <a:r>
              <a:rPr lang="en-GB" sz="1600" b="1" strike="noStrike" spc="-1" dirty="0">
                <a:solidFill>
                  <a:srgbClr val="000000"/>
                </a:solidFill>
                <a:latin typeface="Arial"/>
                <a:ea typeface="Source Han Sans CN Regular"/>
              </a:rPr>
              <a:t> e </a:t>
            </a:r>
            <a:r>
              <a:rPr lang="en-GB" sz="1600" b="1" strike="noStrike" spc="-1" dirty="0" err="1">
                <a:solidFill>
                  <a:srgbClr val="000000"/>
                </a:solidFill>
                <a:latin typeface="Arial"/>
                <a:ea typeface="Source Han Sans CN Regular"/>
              </a:rPr>
              <a:t>Incubadoras</a:t>
            </a:r>
            <a:endParaRPr lang="en-GB" sz="1600" b="1" strike="noStrike" spc="-1" dirty="0">
              <a:solidFill>
                <a:srgbClr val="000000"/>
              </a:solidFill>
              <a:latin typeface="Arial"/>
              <a:ea typeface="Source Han Sans CN Regular"/>
            </a:endParaRPr>
          </a:p>
          <a:p>
            <a:pPr>
              <a:lnSpc>
                <a:spcPct val="100000"/>
              </a:lnSpc>
            </a:pPr>
            <a:endParaRPr lang="en-GB" sz="1600" b="0" strike="noStrike" spc="-1" dirty="0">
              <a:latin typeface="Arial"/>
            </a:endParaRPr>
          </a:p>
          <a:p>
            <a:pPr>
              <a:lnSpc>
                <a:spcPct val="100000"/>
              </a:lnSpc>
            </a:pPr>
            <a:endParaRPr lang="en-GB" sz="1400" b="0" strike="noStrike" spc="-1" dirty="0">
              <a:latin typeface="Arial"/>
            </a:endParaRPr>
          </a:p>
          <a:p>
            <a:pPr marL="285750" indent="-285750">
              <a:lnSpc>
                <a:spcPct val="100000"/>
              </a:lnSpc>
              <a:buClr>
                <a:srgbClr val="7030A0"/>
              </a:buClr>
              <a:buSzPct val="100000"/>
              <a:buFont typeface="Wingdings" panose="05000000000000000000" pitchFamily="2" charset="2"/>
              <a:buChar char="v"/>
            </a:pPr>
            <a:r>
              <a:rPr lang="es-ES" sz="1400" b="1" strike="noStrike" spc="-1" dirty="0">
                <a:solidFill>
                  <a:srgbClr val="000000"/>
                </a:solidFill>
                <a:latin typeface="Arial"/>
                <a:ea typeface="Source Han Sans CN Regular"/>
                <a:hlinkClick r:id="rId5"/>
              </a:rPr>
              <a:t>Correos </a:t>
            </a:r>
            <a:r>
              <a:rPr lang="es-ES" sz="1400" b="1" strike="noStrike" spc="-1" dirty="0" err="1">
                <a:solidFill>
                  <a:srgbClr val="000000"/>
                </a:solidFill>
                <a:latin typeface="Arial"/>
                <a:ea typeface="Source Han Sans CN Regular"/>
                <a:hlinkClick r:id="rId5"/>
              </a:rPr>
              <a:t>Lab</a:t>
            </a:r>
            <a:r>
              <a:rPr lang="es-ES" sz="1400" b="1" strike="noStrike" spc="-1" dirty="0">
                <a:solidFill>
                  <a:srgbClr val="000000"/>
                </a:solidFill>
                <a:latin typeface="Arial"/>
                <a:ea typeface="Source Han Sans CN Regular"/>
              </a:rPr>
              <a:t>: </a:t>
            </a:r>
            <a:r>
              <a:rPr lang="es-ES" sz="1400" b="0" strike="noStrike" spc="-1" dirty="0" err="1">
                <a:solidFill>
                  <a:srgbClr val="000000"/>
                </a:solidFill>
                <a:latin typeface="Arial"/>
                <a:ea typeface="Source Han Sans CN Regular"/>
              </a:rPr>
              <a:t>CorreosLabs</a:t>
            </a:r>
            <a:r>
              <a:rPr lang="es-ES" sz="1400" b="0" strike="noStrike" spc="-1" dirty="0">
                <a:solidFill>
                  <a:srgbClr val="000000"/>
                </a:solidFill>
                <a:latin typeface="Arial"/>
                <a:ea typeface="Source Han Sans CN Regular"/>
              </a:rPr>
              <a:t> es un espacio de trabajo multidisciplinar completamente equipado que se ha concebido para fomentar la creatividad. Se trata de un laboratorio en el que experimentar y desarrollar proyectos sorprendentes e innovadores. </a:t>
            </a:r>
          </a:p>
          <a:p>
            <a:pPr marL="285750" indent="-285750">
              <a:lnSpc>
                <a:spcPct val="100000"/>
              </a:lnSpc>
              <a:buClr>
                <a:srgbClr val="7030A0"/>
              </a:buClr>
              <a:buSzPct val="100000"/>
              <a:buFont typeface="Wingdings" panose="05000000000000000000" pitchFamily="2" charset="2"/>
              <a:buChar char="v"/>
            </a:pPr>
            <a:endParaRPr lang="es-ES" sz="1400" b="0" strike="noStrike" spc="-1" dirty="0">
              <a:latin typeface="Arial"/>
            </a:endParaRPr>
          </a:p>
          <a:p>
            <a:pPr marL="285750" indent="-285750">
              <a:lnSpc>
                <a:spcPct val="100000"/>
              </a:lnSpc>
              <a:buClr>
                <a:srgbClr val="7030A0"/>
              </a:buClr>
              <a:buSzPct val="100000"/>
              <a:buFont typeface="Wingdings" panose="05000000000000000000" pitchFamily="2" charset="2"/>
              <a:buChar char="v"/>
            </a:pPr>
            <a:endParaRPr lang="es-ES" sz="1400" b="0" strike="noStrike" spc="-1" dirty="0">
              <a:latin typeface="Arial"/>
            </a:endParaRPr>
          </a:p>
          <a:p>
            <a:pPr marL="285750" indent="-285750">
              <a:buClr>
                <a:srgbClr val="7030A0"/>
              </a:buClr>
              <a:buSzPct val="100000"/>
              <a:buFont typeface="Wingdings" panose="05000000000000000000" pitchFamily="2" charset="2"/>
              <a:buChar char="v"/>
            </a:pPr>
            <a:r>
              <a:rPr lang="es-ES" sz="1400" b="1" strike="noStrike" spc="-1" dirty="0">
                <a:solidFill>
                  <a:srgbClr val="000000"/>
                </a:solidFill>
                <a:latin typeface="Arial"/>
                <a:ea typeface="Source Han Sans CN Regular"/>
                <a:hlinkClick r:id="rId6"/>
              </a:rPr>
              <a:t>Thomson Reuters </a:t>
            </a:r>
            <a:r>
              <a:rPr lang="es-ES" sz="1400" b="1" strike="noStrike" spc="-1" dirty="0" err="1">
                <a:solidFill>
                  <a:srgbClr val="000000"/>
                </a:solidFill>
                <a:latin typeface="Arial"/>
                <a:ea typeface="Source Han Sans CN Regular"/>
                <a:hlinkClick r:id="rId6"/>
              </a:rPr>
              <a:t>Labs</a:t>
            </a:r>
            <a:r>
              <a:rPr lang="es-ES" sz="1400" b="1" strike="noStrike" spc="-1" dirty="0">
                <a:solidFill>
                  <a:srgbClr val="000000"/>
                </a:solidFill>
                <a:latin typeface="Arial"/>
                <a:ea typeface="Source Han Sans CN Regular"/>
              </a:rPr>
              <a:t>: </a:t>
            </a:r>
            <a:r>
              <a:rPr lang="es-ES" sz="1400" b="0" strike="noStrike" spc="-1" dirty="0">
                <a:solidFill>
                  <a:srgbClr val="000000"/>
                </a:solidFill>
                <a:latin typeface="Arial"/>
                <a:ea typeface="Source Han Sans CN Regular"/>
              </a:rPr>
              <a:t>Thomson Reuters es uno de los proveedores de respuestas más confiables del mundo, ayudando a profesionales a tomar decisiones confiables y administrar mejor sus negocios.</a:t>
            </a:r>
            <a:endParaRPr lang="es-ES" sz="1400" b="0" strike="noStrike" spc="-1" dirty="0">
              <a:latin typeface="Arial"/>
            </a:endParaRPr>
          </a:p>
        </p:txBody>
      </p:sp>
      <p:sp>
        <p:nvSpPr>
          <p:cNvPr id="18" name="CustomShape 13">
            <a:extLst>
              <a:ext uri="{FF2B5EF4-FFF2-40B4-BE49-F238E27FC236}">
                <a16:creationId xmlns:a16="http://schemas.microsoft.com/office/drawing/2014/main" id="{DAE8B6BA-3E22-42FF-B8C2-51FA9D3614D8}"/>
              </a:ext>
            </a:extLst>
          </p:cNvPr>
          <p:cNvSpPr/>
          <p:nvPr/>
        </p:nvSpPr>
        <p:spPr>
          <a:xfrm>
            <a:off x="7585259" y="1060920"/>
            <a:ext cx="4320000" cy="2118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en-GB" sz="1800" b="0" strike="noStrike" spc="-1" dirty="0">
              <a:latin typeface="Arial"/>
            </a:endParaRPr>
          </a:p>
          <a:p>
            <a:pPr>
              <a:lnSpc>
                <a:spcPct val="100000"/>
              </a:lnSpc>
            </a:pPr>
            <a:endParaRPr lang="en-GB" sz="1800" b="0" strike="noStrike" spc="-1" dirty="0">
              <a:latin typeface="Arial"/>
            </a:endParaRPr>
          </a:p>
          <a:p>
            <a:pPr>
              <a:lnSpc>
                <a:spcPct val="100000"/>
              </a:lnSpc>
            </a:pPr>
            <a:endParaRPr lang="en-GB" sz="1800" b="0" strike="noStrike" spc="-1" dirty="0">
              <a:latin typeface="Arial"/>
            </a:endParaRPr>
          </a:p>
          <a:p>
            <a:pPr marL="216000" indent="-216000">
              <a:lnSpc>
                <a:spcPct val="100000"/>
              </a:lnSpc>
              <a:buClr>
                <a:srgbClr val="000000"/>
              </a:buClr>
              <a:buSzPct val="45000"/>
              <a:buFont typeface="Wingdings" charset="2"/>
              <a:buChar char=""/>
            </a:pPr>
            <a:endParaRPr lang="es-ES" sz="1400" b="0" strike="noStrike" spc="-1" dirty="0">
              <a:latin typeface="Arial"/>
            </a:endParaRPr>
          </a:p>
          <a:p>
            <a:pPr marL="285750" indent="-285750">
              <a:lnSpc>
                <a:spcPct val="100000"/>
              </a:lnSpc>
              <a:buClr>
                <a:srgbClr val="7030A0"/>
              </a:buClr>
              <a:buSzPct val="100000"/>
              <a:buFont typeface="Wingdings" panose="05000000000000000000" pitchFamily="2" charset="2"/>
              <a:buChar char="v"/>
            </a:pPr>
            <a:r>
              <a:rPr lang="es-ES" sz="1400" b="0" strike="noStrike" spc="-1" dirty="0">
                <a:solidFill>
                  <a:srgbClr val="000000"/>
                </a:solidFill>
                <a:latin typeface="Arial"/>
                <a:ea typeface="Source Han Sans CN Regular"/>
                <a:hlinkClick r:id="rId7"/>
              </a:rPr>
              <a:t>SAP Startup Accelerator</a:t>
            </a:r>
            <a:r>
              <a:rPr lang="es-ES" sz="1400" b="0" strike="noStrike" spc="-1" dirty="0">
                <a:solidFill>
                  <a:srgbClr val="000000"/>
                </a:solidFill>
                <a:latin typeface="Arial"/>
                <a:ea typeface="Source Han Sans CN Regular"/>
              </a:rPr>
              <a:t>: SAP Startup Accelerator es un programa de </a:t>
            </a:r>
            <a:r>
              <a:rPr lang="es-ES" sz="1400" b="0" strike="noStrike" spc="-1" dirty="0" err="1">
                <a:solidFill>
                  <a:srgbClr val="000000"/>
                </a:solidFill>
                <a:latin typeface="Arial"/>
                <a:ea typeface="Source Han Sans CN Regular"/>
              </a:rPr>
              <a:t>co-innovación</a:t>
            </a:r>
            <a:r>
              <a:rPr lang="es-ES" sz="1400" b="0" strike="noStrike" spc="-1" dirty="0">
                <a:solidFill>
                  <a:srgbClr val="000000"/>
                </a:solidFill>
                <a:latin typeface="Arial"/>
                <a:ea typeface="Source Han Sans CN Regular"/>
              </a:rPr>
              <a:t> accesible a nivel mundial para </a:t>
            </a:r>
            <a:r>
              <a:rPr lang="es-ES" sz="1400" b="0" strike="noStrike" spc="-1" dirty="0" err="1">
                <a:solidFill>
                  <a:srgbClr val="000000"/>
                </a:solidFill>
                <a:latin typeface="Arial"/>
                <a:ea typeface="Source Han Sans CN Regular"/>
              </a:rPr>
              <a:t>start</a:t>
            </a:r>
            <a:r>
              <a:rPr lang="es-ES" sz="1400" b="0" strike="noStrike" spc="-1" dirty="0">
                <a:solidFill>
                  <a:srgbClr val="000000"/>
                </a:solidFill>
                <a:latin typeface="Arial"/>
                <a:ea typeface="Source Han Sans CN Regular"/>
              </a:rPr>
              <a:t>-ups B2B que están innovando en torno a la cadena de suministro digital, el proceso de manufactura, activos digitales e Industria 4.0. Actualmente tiene sedes en Berlín y Silicon Valley.</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CustomShape 1"/>
          <p:cNvSpPr/>
          <p:nvPr/>
        </p:nvSpPr>
        <p:spPr>
          <a:xfrm>
            <a:off x="216000" y="1060920"/>
            <a:ext cx="2568960" cy="48405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sp>
      <p:sp>
        <p:nvSpPr>
          <p:cNvPr id="190" name="Line 2"/>
          <p:cNvSpPr/>
          <p:nvPr/>
        </p:nvSpPr>
        <p:spPr>
          <a:xfrm>
            <a:off x="236880" y="6268680"/>
            <a:ext cx="11633760" cy="360"/>
          </a:xfrm>
          <a:prstGeom prst="line">
            <a:avLst/>
          </a:prstGeom>
          <a:ln>
            <a:solidFill>
              <a:schemeClr val="bg2">
                <a:lumMod val="90000"/>
              </a:schemeClr>
            </a:solidFill>
            <a:round/>
          </a:ln>
        </p:spPr>
        <p:style>
          <a:lnRef idx="1">
            <a:schemeClr val="accent1"/>
          </a:lnRef>
          <a:fillRef idx="0">
            <a:schemeClr val="accent1"/>
          </a:fillRef>
          <a:effectRef idx="0">
            <a:schemeClr val="accent1"/>
          </a:effectRef>
          <a:fontRef idx="minor"/>
        </p:style>
      </p:sp>
      <p:sp>
        <p:nvSpPr>
          <p:cNvPr id="191" name="CustomShape 3"/>
          <p:cNvSpPr/>
          <p:nvPr/>
        </p:nvSpPr>
        <p:spPr>
          <a:xfrm>
            <a:off x="10730160" y="6431040"/>
            <a:ext cx="912960" cy="2246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gn="r">
              <a:lnSpc>
                <a:spcPct val="100000"/>
              </a:lnSpc>
            </a:pPr>
            <a:r>
              <a:rPr lang="en-GB" sz="900" b="0" strike="noStrike" spc="-1">
                <a:solidFill>
                  <a:srgbClr val="000000"/>
                </a:solidFill>
                <a:latin typeface="Myriad Pro"/>
                <a:ea typeface="Myriad Pro"/>
              </a:rPr>
              <a:t>datos.gob.es</a:t>
            </a:r>
            <a:endParaRPr lang="en-GB" sz="900" b="0" strike="noStrike" spc="-1">
              <a:latin typeface="Arial"/>
            </a:endParaRPr>
          </a:p>
        </p:txBody>
      </p:sp>
      <p:sp>
        <p:nvSpPr>
          <p:cNvPr id="192" name="CustomShape 4"/>
          <p:cNvSpPr/>
          <p:nvPr/>
        </p:nvSpPr>
        <p:spPr>
          <a:xfrm>
            <a:off x="11616840" y="6414840"/>
            <a:ext cx="250560" cy="250560"/>
          </a:xfrm>
          <a:prstGeom prst="rect">
            <a:avLst/>
          </a:prstGeom>
          <a:solidFill>
            <a:srgbClr val="752F6E"/>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fld id="{70E8C8BF-DBEF-439C-9D64-27D069DC8BE0}" type="slidenum">
              <a:rPr lang="en-GB" sz="1050" b="0" strike="noStrike" spc="-1">
                <a:solidFill>
                  <a:srgbClr val="FFFFFF"/>
                </a:solidFill>
                <a:latin typeface="Calibri"/>
                <a:ea typeface="DejaVu Sans"/>
              </a:rPr>
              <a:t>8</a:t>
            </a:fld>
            <a:endParaRPr lang="en-GB" sz="1050" b="0" strike="noStrike" spc="-1">
              <a:latin typeface="Arial"/>
            </a:endParaRPr>
          </a:p>
        </p:txBody>
      </p:sp>
      <p:sp>
        <p:nvSpPr>
          <p:cNvPr id="193" name="CustomShape 5"/>
          <p:cNvSpPr/>
          <p:nvPr/>
        </p:nvSpPr>
        <p:spPr>
          <a:xfrm>
            <a:off x="10367640" y="323640"/>
            <a:ext cx="1356480" cy="330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en-GB" sz="1600" b="1" strike="noStrike" spc="-1">
                <a:solidFill>
                  <a:srgbClr val="752F6E"/>
                </a:solidFill>
                <a:latin typeface="Myriad Pro"/>
                <a:ea typeface="Myriad Pro"/>
              </a:rPr>
              <a:t>Febrero 2020</a:t>
            </a:r>
            <a:endParaRPr lang="en-GB" sz="1600" b="0" strike="noStrike" spc="-1">
              <a:latin typeface="Arial"/>
            </a:endParaRPr>
          </a:p>
        </p:txBody>
      </p:sp>
      <p:sp>
        <p:nvSpPr>
          <p:cNvPr id="194" name="CustomShape 6"/>
          <p:cNvSpPr/>
          <p:nvPr/>
        </p:nvSpPr>
        <p:spPr>
          <a:xfrm>
            <a:off x="420840" y="2437920"/>
            <a:ext cx="2096640" cy="187920"/>
          </a:xfrm>
          <a:prstGeom prst="rect">
            <a:avLst/>
          </a:prstGeom>
          <a:noFill/>
          <a:ln>
            <a:noFill/>
          </a:ln>
        </p:spPr>
        <p:style>
          <a:lnRef idx="0">
            <a:scrgbClr r="0" g="0" b="0"/>
          </a:lnRef>
          <a:fillRef idx="0">
            <a:scrgbClr r="0" g="0" b="0"/>
          </a:fillRef>
          <a:effectRef idx="0">
            <a:scrgbClr r="0" g="0" b="0"/>
          </a:effectRef>
          <a:fontRef idx="minor"/>
        </p:style>
      </p:sp>
      <p:sp>
        <p:nvSpPr>
          <p:cNvPr id="195" name="CustomShape 7"/>
          <p:cNvSpPr/>
          <p:nvPr/>
        </p:nvSpPr>
        <p:spPr>
          <a:xfrm>
            <a:off x="420840" y="2825280"/>
            <a:ext cx="1833120" cy="1519560"/>
          </a:xfrm>
          <a:prstGeom prst="rect">
            <a:avLst/>
          </a:prstGeom>
          <a:noFill/>
          <a:ln>
            <a:noFill/>
          </a:ln>
        </p:spPr>
        <p:style>
          <a:lnRef idx="0">
            <a:scrgbClr r="0" g="0" b="0"/>
          </a:lnRef>
          <a:fillRef idx="0">
            <a:scrgbClr r="0" g="0" b="0"/>
          </a:fillRef>
          <a:effectRef idx="0">
            <a:scrgbClr r="0" g="0" b="0"/>
          </a:effectRef>
          <a:fontRef idx="minor"/>
        </p:style>
      </p:sp>
      <p:pic>
        <p:nvPicPr>
          <p:cNvPr id="196" name="Imagen 26"/>
          <p:cNvPicPr/>
          <p:nvPr/>
        </p:nvPicPr>
        <p:blipFill>
          <a:blip r:embed="rId2"/>
          <a:stretch/>
        </p:blipFill>
        <p:spPr>
          <a:xfrm>
            <a:off x="236880" y="6367680"/>
            <a:ext cx="797400" cy="338400"/>
          </a:xfrm>
          <a:prstGeom prst="rect">
            <a:avLst/>
          </a:prstGeom>
          <a:ln>
            <a:noFill/>
          </a:ln>
        </p:spPr>
      </p:pic>
      <p:pic>
        <p:nvPicPr>
          <p:cNvPr id="197" name="Imagen 27"/>
          <p:cNvPicPr/>
          <p:nvPr/>
        </p:nvPicPr>
        <p:blipFill>
          <a:blip r:embed="rId3"/>
          <a:srcRect r="21645" b="-15129"/>
          <a:stretch/>
        </p:blipFill>
        <p:spPr>
          <a:xfrm>
            <a:off x="1216080" y="6430320"/>
            <a:ext cx="1453320" cy="290520"/>
          </a:xfrm>
          <a:prstGeom prst="rect">
            <a:avLst/>
          </a:prstGeom>
          <a:ln>
            <a:noFill/>
          </a:ln>
        </p:spPr>
      </p:pic>
      <p:pic>
        <p:nvPicPr>
          <p:cNvPr id="198" name="Imagen 28"/>
          <p:cNvPicPr/>
          <p:nvPr/>
        </p:nvPicPr>
        <p:blipFill>
          <a:blip r:embed="rId4"/>
          <a:stretch/>
        </p:blipFill>
        <p:spPr>
          <a:xfrm>
            <a:off x="2838600" y="6380640"/>
            <a:ext cx="545040" cy="325800"/>
          </a:xfrm>
          <a:prstGeom prst="rect">
            <a:avLst/>
          </a:prstGeom>
          <a:ln>
            <a:noFill/>
          </a:ln>
        </p:spPr>
      </p:pic>
      <p:sp>
        <p:nvSpPr>
          <p:cNvPr id="199" name="CustomShape 8"/>
          <p:cNvSpPr/>
          <p:nvPr/>
        </p:nvSpPr>
        <p:spPr>
          <a:xfrm>
            <a:off x="334800" y="288000"/>
            <a:ext cx="7222320" cy="330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en-GB" sz="1600" b="0" strike="noStrike" spc="-1">
                <a:solidFill>
                  <a:srgbClr val="000000"/>
                </a:solidFill>
                <a:latin typeface="Myriad Pro"/>
                <a:ea typeface="Myriad Pro"/>
              </a:rPr>
              <a:t>Guía para acelerar negocios basados en datos</a:t>
            </a:r>
            <a:endParaRPr lang="en-GB" sz="1600" b="0" strike="noStrike" spc="-1">
              <a:latin typeface="Arial"/>
            </a:endParaRPr>
          </a:p>
        </p:txBody>
      </p:sp>
      <p:sp>
        <p:nvSpPr>
          <p:cNvPr id="200" name="CustomShape 9"/>
          <p:cNvSpPr/>
          <p:nvPr/>
        </p:nvSpPr>
        <p:spPr>
          <a:xfrm>
            <a:off x="420840" y="2258280"/>
            <a:ext cx="2385000" cy="947520"/>
          </a:xfrm>
          <a:prstGeom prst="rect">
            <a:avLst/>
          </a:prstGeom>
          <a:noFill/>
          <a:ln>
            <a:noFill/>
          </a:ln>
        </p:spPr>
        <p:style>
          <a:lnRef idx="0">
            <a:scrgbClr r="0" g="0" b="0"/>
          </a:lnRef>
          <a:fillRef idx="0">
            <a:scrgbClr r="0" g="0" b="0"/>
          </a:fillRef>
          <a:effectRef idx="0">
            <a:scrgbClr r="0" g="0" b="0"/>
          </a:effectRef>
          <a:fontRef idx="minor"/>
        </p:style>
        <p:txBody>
          <a:bodyPr lIns="68400" tIns="34200" rIns="68400" bIns="34200" anchor="ctr">
            <a:noAutofit/>
          </a:bodyPr>
          <a:lstStyle/>
          <a:p>
            <a:pPr>
              <a:lnSpc>
                <a:spcPct val="100000"/>
              </a:lnSpc>
            </a:pPr>
            <a:endParaRPr lang="en-GB" sz="1800" b="0" strike="noStrike" spc="-1">
              <a:latin typeface="Arial"/>
            </a:endParaRPr>
          </a:p>
          <a:p>
            <a:pPr>
              <a:lnSpc>
                <a:spcPct val="100000"/>
              </a:lnSpc>
            </a:pPr>
            <a:endParaRPr lang="en-GB" sz="1800" b="0" strike="noStrike" spc="-1">
              <a:latin typeface="Arial"/>
            </a:endParaRPr>
          </a:p>
          <a:p>
            <a:pPr>
              <a:lnSpc>
                <a:spcPct val="100000"/>
              </a:lnSpc>
            </a:pPr>
            <a:r>
              <a:rPr lang="en-GB" sz="3000" b="1" strike="noStrike" spc="-1">
                <a:solidFill>
                  <a:srgbClr val="752F6E"/>
                </a:solidFill>
                <a:latin typeface="Myriad Pro"/>
                <a:ea typeface="Myriad Pro"/>
              </a:rPr>
              <a:t>Recursos para innovaciones basadas en datos</a:t>
            </a:r>
            <a:endParaRPr lang="en-GB" sz="3000" b="0" strike="noStrike" spc="-1">
              <a:latin typeface="Arial"/>
            </a:endParaRPr>
          </a:p>
        </p:txBody>
      </p:sp>
      <p:sp>
        <p:nvSpPr>
          <p:cNvPr id="201" name="CustomShape 10"/>
          <p:cNvSpPr/>
          <p:nvPr/>
        </p:nvSpPr>
        <p:spPr>
          <a:xfrm>
            <a:off x="3204000" y="792000"/>
            <a:ext cx="3565080" cy="296640"/>
          </a:xfrm>
          <a:prstGeom prst="rect">
            <a:avLst/>
          </a:prstGeom>
          <a:noFill/>
          <a:ln>
            <a:noFill/>
          </a:ln>
        </p:spPr>
        <p:style>
          <a:lnRef idx="0">
            <a:scrgbClr r="0" g="0" b="0"/>
          </a:lnRef>
          <a:fillRef idx="0">
            <a:scrgbClr r="0" g="0" b="0"/>
          </a:fillRef>
          <a:effectRef idx="0">
            <a:scrgbClr r="0" g="0" b="0"/>
          </a:effectRef>
          <a:fontRef idx="minor"/>
        </p:style>
      </p:sp>
      <p:sp>
        <p:nvSpPr>
          <p:cNvPr id="202" name="CustomShape 11"/>
          <p:cNvSpPr/>
          <p:nvPr/>
        </p:nvSpPr>
        <p:spPr>
          <a:xfrm>
            <a:off x="7848000" y="887400"/>
            <a:ext cx="4245480" cy="2118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5640">
              <a:lnSpc>
                <a:spcPct val="100000"/>
              </a:lnSpc>
              <a:buClr>
                <a:srgbClr val="000000"/>
              </a:buClr>
              <a:buFont typeface="Wingdings" charset="2"/>
              <a:buChar char=""/>
            </a:pPr>
            <a:endParaRPr lang="en-GB" sz="1800" b="0" strike="noStrike" spc="-1">
              <a:latin typeface="Arial"/>
            </a:endParaRPr>
          </a:p>
          <a:p>
            <a:pPr>
              <a:lnSpc>
                <a:spcPct val="100000"/>
              </a:lnSpc>
            </a:pPr>
            <a:r>
              <a:rPr lang="en-GB" sz="1400" b="0" strike="noStrike" spc="-1">
                <a:solidFill>
                  <a:srgbClr val="000000"/>
                </a:solidFill>
                <a:latin typeface="Arial"/>
                <a:ea typeface="Source Han Sans CN Regular"/>
              </a:rPr>
              <a:t> </a:t>
            </a:r>
            <a:endParaRPr lang="en-GB" sz="1400" b="0" strike="noStrike" spc="-1">
              <a:latin typeface="Arial"/>
            </a:endParaRPr>
          </a:p>
          <a:p>
            <a:pPr>
              <a:lnSpc>
                <a:spcPct val="100000"/>
              </a:lnSpc>
            </a:pPr>
            <a:endParaRPr lang="en-GB" sz="1400" b="0" strike="noStrike" spc="-1">
              <a:latin typeface="Arial"/>
            </a:endParaRPr>
          </a:p>
        </p:txBody>
      </p:sp>
      <p:sp>
        <p:nvSpPr>
          <p:cNvPr id="203" name="CustomShape 12"/>
          <p:cNvSpPr/>
          <p:nvPr/>
        </p:nvSpPr>
        <p:spPr>
          <a:xfrm>
            <a:off x="8276400" y="864000"/>
            <a:ext cx="3169080" cy="296640"/>
          </a:xfrm>
          <a:prstGeom prst="rect">
            <a:avLst/>
          </a:prstGeom>
          <a:noFill/>
          <a:ln>
            <a:noFill/>
          </a:ln>
        </p:spPr>
        <p:style>
          <a:lnRef idx="0">
            <a:scrgbClr r="0" g="0" b="0"/>
          </a:lnRef>
          <a:fillRef idx="0">
            <a:scrgbClr r="0" g="0" b="0"/>
          </a:fillRef>
          <a:effectRef idx="0">
            <a:scrgbClr r="0" g="0" b="0"/>
          </a:effectRef>
          <a:fontRef idx="minor"/>
        </p:style>
      </p:sp>
      <p:sp>
        <p:nvSpPr>
          <p:cNvPr id="204" name="CustomShape 13"/>
          <p:cNvSpPr/>
          <p:nvPr/>
        </p:nvSpPr>
        <p:spPr>
          <a:xfrm>
            <a:off x="3177360" y="554650"/>
            <a:ext cx="6563829" cy="2118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en-GB" sz="1800" b="0" strike="noStrike" spc="-1" dirty="0">
              <a:latin typeface="Arial"/>
            </a:endParaRPr>
          </a:p>
          <a:p>
            <a:pPr>
              <a:lnSpc>
                <a:spcPct val="100000"/>
              </a:lnSpc>
            </a:pPr>
            <a:endParaRPr lang="en-GB" sz="1800" b="0" strike="noStrike" spc="-1" dirty="0">
              <a:latin typeface="Arial"/>
            </a:endParaRPr>
          </a:p>
          <a:p>
            <a:pPr>
              <a:lnSpc>
                <a:spcPct val="100000"/>
              </a:lnSpc>
            </a:pPr>
            <a:endParaRPr lang="en-GB" sz="1800" b="0" strike="noStrike" spc="-1" dirty="0">
              <a:latin typeface="Arial"/>
            </a:endParaRPr>
          </a:p>
          <a:p>
            <a:pPr>
              <a:lnSpc>
                <a:spcPct val="100000"/>
              </a:lnSpc>
            </a:pPr>
            <a:r>
              <a:rPr lang="en-GB" sz="1600" b="1" strike="noStrike" spc="-1" dirty="0" err="1">
                <a:solidFill>
                  <a:srgbClr val="000000"/>
                </a:solidFill>
                <a:latin typeface="Arial"/>
                <a:ea typeface="Source Han Sans CN Regular"/>
              </a:rPr>
              <a:t>Líneas</a:t>
            </a:r>
            <a:r>
              <a:rPr lang="en-GB" sz="1600" b="1" strike="noStrike" spc="-1" dirty="0">
                <a:solidFill>
                  <a:srgbClr val="000000"/>
                </a:solidFill>
                <a:latin typeface="Arial"/>
                <a:ea typeface="Source Han Sans CN Regular"/>
              </a:rPr>
              <a:t> de </a:t>
            </a:r>
            <a:r>
              <a:rPr lang="en-GB" sz="1600" b="1" strike="noStrike" spc="-1" dirty="0" err="1">
                <a:solidFill>
                  <a:srgbClr val="000000"/>
                </a:solidFill>
                <a:latin typeface="Arial"/>
                <a:ea typeface="Source Han Sans CN Regular"/>
              </a:rPr>
              <a:t>subvenciones</a:t>
            </a:r>
            <a:r>
              <a:rPr lang="en-GB" sz="1600" b="1" strike="noStrike" spc="-1" dirty="0">
                <a:solidFill>
                  <a:srgbClr val="000000"/>
                </a:solidFill>
                <a:latin typeface="Arial"/>
                <a:ea typeface="Source Han Sans CN Regular"/>
              </a:rPr>
              <a:t> </a:t>
            </a:r>
            <a:r>
              <a:rPr lang="en-GB" sz="1600" b="1" strike="noStrike" spc="-1" dirty="0" err="1">
                <a:solidFill>
                  <a:srgbClr val="000000"/>
                </a:solidFill>
                <a:latin typeface="Arial"/>
                <a:ea typeface="Source Han Sans CN Regular"/>
              </a:rPr>
              <a:t>públicas</a:t>
            </a:r>
            <a:r>
              <a:rPr lang="en-GB" sz="1600" b="1" strike="noStrike" spc="-1" dirty="0">
                <a:solidFill>
                  <a:srgbClr val="000000"/>
                </a:solidFill>
                <a:latin typeface="Arial"/>
                <a:ea typeface="Source Han Sans CN Regular"/>
              </a:rPr>
              <a:t> para </a:t>
            </a:r>
            <a:r>
              <a:rPr lang="en-GB" sz="1600" b="1" strike="noStrike" spc="-1" dirty="0" err="1">
                <a:solidFill>
                  <a:srgbClr val="000000"/>
                </a:solidFill>
                <a:latin typeface="Arial"/>
                <a:ea typeface="Source Han Sans CN Regular"/>
              </a:rPr>
              <a:t>financiar</a:t>
            </a:r>
            <a:r>
              <a:rPr lang="en-GB" sz="1600" b="1" strike="noStrike" spc="-1" dirty="0">
                <a:solidFill>
                  <a:srgbClr val="000000"/>
                </a:solidFill>
                <a:latin typeface="Arial"/>
                <a:ea typeface="Source Han Sans CN Regular"/>
              </a:rPr>
              <a:t> </a:t>
            </a:r>
            <a:r>
              <a:rPr lang="en-GB" sz="1600" b="1" strike="noStrike" spc="-1" dirty="0" err="1">
                <a:solidFill>
                  <a:srgbClr val="000000"/>
                </a:solidFill>
                <a:latin typeface="Arial"/>
                <a:ea typeface="Source Han Sans CN Regular"/>
              </a:rPr>
              <a:t>proyectos</a:t>
            </a:r>
            <a:endParaRPr lang="en-GB" sz="1600" b="0" strike="noStrike" spc="-1" dirty="0">
              <a:latin typeface="Arial"/>
            </a:endParaRPr>
          </a:p>
          <a:p>
            <a:pPr>
              <a:lnSpc>
                <a:spcPct val="100000"/>
              </a:lnSpc>
            </a:pPr>
            <a:endParaRPr lang="en-GB" sz="1400" b="0" strike="noStrike" spc="-1" dirty="0">
              <a:latin typeface="Arial"/>
            </a:endParaRPr>
          </a:p>
        </p:txBody>
      </p:sp>
      <p:sp>
        <p:nvSpPr>
          <p:cNvPr id="205" name="CustomShape 14"/>
          <p:cNvSpPr/>
          <p:nvPr/>
        </p:nvSpPr>
        <p:spPr>
          <a:xfrm>
            <a:off x="7827120" y="741600"/>
            <a:ext cx="4032000" cy="2118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en-GB" sz="1800" b="0" strike="noStrike" spc="-1" dirty="0">
              <a:latin typeface="Arial"/>
            </a:endParaRPr>
          </a:p>
          <a:p>
            <a:pPr>
              <a:lnSpc>
                <a:spcPct val="100000"/>
              </a:lnSpc>
            </a:pPr>
            <a:endParaRPr lang="en-GB" sz="1800" b="0" strike="noStrike" spc="-1" dirty="0">
              <a:latin typeface="Arial"/>
            </a:endParaRPr>
          </a:p>
          <a:p>
            <a:pPr>
              <a:lnSpc>
                <a:spcPct val="100000"/>
              </a:lnSpc>
            </a:pPr>
            <a:endParaRPr lang="en-GB" sz="1800" b="0" strike="noStrike" spc="-1" dirty="0">
              <a:latin typeface="Arial"/>
            </a:endParaRPr>
          </a:p>
          <a:p>
            <a:pPr>
              <a:lnSpc>
                <a:spcPct val="100000"/>
              </a:lnSpc>
            </a:pPr>
            <a:endParaRPr lang="en-GB" sz="1800" b="0" strike="noStrike" spc="-1" dirty="0">
              <a:latin typeface="Arial"/>
            </a:endParaRPr>
          </a:p>
          <a:p>
            <a:pPr>
              <a:lnSpc>
                <a:spcPct val="100000"/>
              </a:lnSpc>
            </a:pPr>
            <a:endParaRPr lang="en-GB" sz="1800" b="0" strike="noStrike" spc="-1" dirty="0">
              <a:latin typeface="Arial"/>
            </a:endParaRPr>
          </a:p>
          <a:p>
            <a:pPr marL="285750" indent="-285750">
              <a:lnSpc>
                <a:spcPct val="100000"/>
              </a:lnSpc>
              <a:buClr>
                <a:srgbClr val="7030A0"/>
              </a:buClr>
              <a:buSzPct val="100000"/>
              <a:buFont typeface="Wingdings" panose="05000000000000000000" pitchFamily="2" charset="2"/>
              <a:buChar char="v"/>
            </a:pPr>
            <a:r>
              <a:rPr lang="es-ES" sz="1400" b="1" strike="noStrike" spc="-1" dirty="0">
                <a:solidFill>
                  <a:srgbClr val="000000"/>
                </a:solidFill>
                <a:latin typeface="Arial"/>
                <a:ea typeface="Source Han Sans CN Regular"/>
                <a:hlinkClick r:id="rId5"/>
              </a:rPr>
              <a:t>EIT Digital</a:t>
            </a:r>
            <a:r>
              <a:rPr lang="es-ES" sz="1400" b="1" strike="noStrike" spc="-1" dirty="0">
                <a:solidFill>
                  <a:srgbClr val="000000"/>
                </a:solidFill>
                <a:latin typeface="Arial"/>
                <a:ea typeface="Source Han Sans CN Regular"/>
              </a:rPr>
              <a:t> </a:t>
            </a:r>
            <a:r>
              <a:rPr lang="es-ES" sz="1400" b="0" strike="noStrike" spc="-1" dirty="0">
                <a:solidFill>
                  <a:srgbClr val="000000"/>
                </a:solidFill>
                <a:latin typeface="Arial"/>
                <a:ea typeface="Source Han Sans CN Regular"/>
              </a:rPr>
              <a:t>y resto de </a:t>
            </a:r>
            <a:r>
              <a:rPr lang="es-ES" sz="1400" b="0" strike="noStrike" spc="-1" dirty="0" err="1">
                <a:solidFill>
                  <a:srgbClr val="000000"/>
                </a:solidFill>
                <a:latin typeface="Arial"/>
                <a:ea typeface="Source Han Sans CN Regular"/>
              </a:rPr>
              <a:t>KICs</a:t>
            </a:r>
            <a:r>
              <a:rPr lang="es-ES" sz="1400" b="0" strike="noStrike" spc="-1" dirty="0">
                <a:solidFill>
                  <a:srgbClr val="000000"/>
                </a:solidFill>
                <a:latin typeface="Arial"/>
                <a:ea typeface="Source Han Sans CN Regular"/>
              </a:rPr>
              <a:t>: Aunque con una mayor concentración en la Comunidad de Innovación Digital (EIT Digital), es posible encontrar proyectos basados en datos en todas las comunidades temáticas, las cuales cuentan con programas de aceleración e incubación específicos. </a:t>
            </a:r>
            <a:endParaRPr lang="es-ES" sz="1400" b="0" strike="noStrike" spc="-1" dirty="0">
              <a:latin typeface="Arial"/>
            </a:endParaRPr>
          </a:p>
          <a:p>
            <a:pPr marL="285750" indent="-285750">
              <a:lnSpc>
                <a:spcPct val="100000"/>
              </a:lnSpc>
              <a:buClr>
                <a:srgbClr val="7030A0"/>
              </a:buClr>
              <a:buSzPct val="100000"/>
              <a:buFont typeface="Wingdings" panose="05000000000000000000" pitchFamily="2" charset="2"/>
              <a:buChar char="v"/>
            </a:pPr>
            <a:endParaRPr lang="es-ES" sz="1400" b="0" strike="noStrike" spc="-1" dirty="0">
              <a:latin typeface="Arial"/>
            </a:endParaRPr>
          </a:p>
          <a:p>
            <a:pPr marL="285750" indent="-285750">
              <a:lnSpc>
                <a:spcPct val="100000"/>
              </a:lnSpc>
              <a:buClr>
                <a:srgbClr val="7030A0"/>
              </a:buClr>
              <a:buSzPct val="100000"/>
              <a:buFont typeface="Wingdings" panose="05000000000000000000" pitchFamily="2" charset="2"/>
              <a:buChar char="v"/>
            </a:pPr>
            <a:r>
              <a:rPr lang="es-ES" sz="1400" b="1" strike="noStrike" spc="-1" dirty="0">
                <a:solidFill>
                  <a:srgbClr val="000000"/>
                </a:solidFill>
                <a:latin typeface="Arial"/>
                <a:ea typeface="Source Han Sans CN Regular"/>
                <a:hlinkClick r:id="rId6"/>
              </a:rPr>
              <a:t>Convocatorias H2020</a:t>
            </a:r>
            <a:r>
              <a:rPr lang="es-ES" sz="1400" b="1" strike="noStrike" spc="-1" dirty="0">
                <a:solidFill>
                  <a:srgbClr val="000000"/>
                </a:solidFill>
                <a:latin typeface="Arial"/>
                <a:ea typeface="Source Han Sans CN Regular"/>
              </a:rPr>
              <a:t>: </a:t>
            </a:r>
            <a:r>
              <a:rPr lang="es-ES" sz="1400" b="0" strike="noStrike" spc="-1" dirty="0">
                <a:solidFill>
                  <a:srgbClr val="000000"/>
                </a:solidFill>
                <a:latin typeface="Arial"/>
                <a:ea typeface="Source Han Sans CN Regular"/>
              </a:rPr>
              <a:t>Aunque el programa está en su fase final aún existen algunas convocatorias abiertas o previstas en las líneas de convocatorias sobre </a:t>
            </a:r>
            <a:r>
              <a:rPr lang="es-ES" sz="1400" b="0" strike="noStrike" spc="-1" dirty="0" err="1">
                <a:solidFill>
                  <a:srgbClr val="000000"/>
                </a:solidFill>
                <a:latin typeface="Arial"/>
                <a:ea typeface="Source Han Sans CN Regular"/>
              </a:rPr>
              <a:t>big</a:t>
            </a:r>
            <a:r>
              <a:rPr lang="es-ES" sz="1400" b="0" strike="noStrike" spc="-1" dirty="0">
                <a:solidFill>
                  <a:srgbClr val="000000"/>
                </a:solidFill>
                <a:latin typeface="Arial"/>
                <a:ea typeface="Source Han Sans CN Regular"/>
              </a:rPr>
              <a:t> data, analítica de datos y datos abiertos.</a:t>
            </a:r>
            <a:endParaRPr lang="es-ES" sz="1400" b="0" strike="noStrike" spc="-1" dirty="0">
              <a:latin typeface="Arial"/>
            </a:endParaRPr>
          </a:p>
        </p:txBody>
      </p:sp>
      <p:sp>
        <p:nvSpPr>
          <p:cNvPr id="19" name="CustomShape 13">
            <a:extLst>
              <a:ext uri="{FF2B5EF4-FFF2-40B4-BE49-F238E27FC236}">
                <a16:creationId xmlns:a16="http://schemas.microsoft.com/office/drawing/2014/main" id="{5D448064-F9FC-4585-B956-5D45FC6F857A}"/>
              </a:ext>
            </a:extLst>
          </p:cNvPr>
          <p:cNvSpPr/>
          <p:nvPr/>
        </p:nvSpPr>
        <p:spPr>
          <a:xfrm>
            <a:off x="3156480" y="2139620"/>
            <a:ext cx="4320000" cy="105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85750" indent="-285750">
              <a:lnSpc>
                <a:spcPct val="100000"/>
              </a:lnSpc>
              <a:buClr>
                <a:srgbClr val="7030A0"/>
              </a:buClr>
              <a:buSzPct val="100000"/>
              <a:buFont typeface="Wingdings" panose="05000000000000000000" pitchFamily="2" charset="2"/>
              <a:buChar char="v"/>
            </a:pPr>
            <a:r>
              <a:rPr lang="es-ES" sz="1400" b="1" strike="noStrike" spc="-1" dirty="0">
                <a:solidFill>
                  <a:srgbClr val="000000"/>
                </a:solidFill>
                <a:latin typeface="Arial"/>
                <a:ea typeface="Source Han Sans CN Regular"/>
                <a:hlinkClick r:id="rId7"/>
              </a:rPr>
              <a:t>Convocatorias CEF Telecom</a:t>
            </a:r>
            <a:r>
              <a:rPr lang="es-ES" sz="1400" b="1" strike="noStrike" spc="-1" dirty="0">
                <a:solidFill>
                  <a:srgbClr val="000000"/>
                </a:solidFill>
                <a:latin typeface="Arial"/>
                <a:ea typeface="Source Han Sans CN Regular"/>
              </a:rPr>
              <a:t>: </a:t>
            </a:r>
            <a:r>
              <a:rPr lang="es-ES" sz="1400" b="0" strike="noStrike" spc="-1" dirty="0">
                <a:solidFill>
                  <a:srgbClr val="000000"/>
                </a:solidFill>
                <a:latin typeface="Arial"/>
                <a:ea typeface="Source Han Sans CN Regular"/>
              </a:rPr>
              <a:t>Varias líneas de convocatorias son relevantes para proyectos basados en datos y existe una que es completamente específica: </a:t>
            </a:r>
            <a:r>
              <a:rPr lang="es-ES" sz="1400" b="0" strike="noStrike" spc="-1" dirty="0" err="1">
                <a:solidFill>
                  <a:srgbClr val="000000"/>
                </a:solidFill>
                <a:latin typeface="Arial"/>
                <a:ea typeface="Source Han Sans CN Regular"/>
              </a:rPr>
              <a:t>Public</a:t>
            </a:r>
            <a:r>
              <a:rPr lang="es-ES" sz="1400" b="0" strike="noStrike" spc="-1" dirty="0">
                <a:solidFill>
                  <a:srgbClr val="000000"/>
                </a:solidFill>
                <a:latin typeface="Arial"/>
                <a:ea typeface="Source Han Sans CN Regular"/>
              </a:rPr>
              <a:t> Open Data.</a:t>
            </a:r>
            <a:endParaRPr lang="es-ES" sz="1400" b="0" strike="noStrike" spc="-1" dirty="0">
              <a:latin typeface="Arial"/>
            </a:endParaRPr>
          </a:p>
          <a:p>
            <a:pPr marL="285750" indent="-285750">
              <a:lnSpc>
                <a:spcPct val="100000"/>
              </a:lnSpc>
              <a:buClr>
                <a:srgbClr val="7030A0"/>
              </a:buClr>
              <a:buSzPct val="100000"/>
              <a:buFont typeface="Wingdings" panose="05000000000000000000" pitchFamily="2" charset="2"/>
              <a:buChar char="v"/>
            </a:pPr>
            <a:endParaRPr lang="es-ES" sz="1400" b="0" strike="noStrike" spc="-1" dirty="0">
              <a:latin typeface="Arial"/>
            </a:endParaRPr>
          </a:p>
          <a:p>
            <a:pPr marL="285750" indent="-285750">
              <a:lnSpc>
                <a:spcPct val="100000"/>
              </a:lnSpc>
              <a:buClr>
                <a:srgbClr val="7030A0"/>
              </a:buClr>
              <a:buSzPct val="100000"/>
              <a:buFont typeface="Wingdings" panose="05000000000000000000" pitchFamily="2" charset="2"/>
              <a:buChar char="v"/>
            </a:pPr>
            <a:r>
              <a:rPr lang="es-ES" sz="1400" b="1" strike="noStrike" spc="-1" dirty="0">
                <a:solidFill>
                  <a:srgbClr val="000000"/>
                </a:solidFill>
                <a:latin typeface="Arial"/>
                <a:ea typeface="Source Han Sans CN Regular"/>
                <a:hlinkClick r:id="rId8"/>
              </a:rPr>
              <a:t>Eurostars – EUREKA</a:t>
            </a:r>
            <a:r>
              <a:rPr lang="es-ES" sz="1400" b="1" strike="noStrike" spc="-1" dirty="0">
                <a:solidFill>
                  <a:srgbClr val="000000"/>
                </a:solidFill>
                <a:latin typeface="Arial"/>
                <a:ea typeface="Source Han Sans CN Regular"/>
              </a:rPr>
              <a:t>: </a:t>
            </a:r>
            <a:r>
              <a:rPr lang="es-ES" sz="1400" b="0" strike="noStrike" spc="-1" dirty="0">
                <a:solidFill>
                  <a:srgbClr val="000000"/>
                </a:solidFill>
                <a:latin typeface="Arial"/>
                <a:ea typeface="Source Han Sans CN Regular"/>
              </a:rPr>
              <a:t>Con su enfoque </a:t>
            </a:r>
            <a:r>
              <a:rPr lang="es-ES" sz="1400" b="0" strike="noStrike" spc="-1" dirty="0" err="1">
                <a:solidFill>
                  <a:srgbClr val="000000"/>
                </a:solidFill>
                <a:latin typeface="Arial"/>
                <a:ea typeface="Source Han Sans CN Regular"/>
              </a:rPr>
              <a:t>bottom</a:t>
            </a:r>
            <a:r>
              <a:rPr lang="es-ES" sz="1400" b="0" strike="noStrike" spc="-1" dirty="0">
                <a:solidFill>
                  <a:srgbClr val="000000"/>
                </a:solidFill>
                <a:latin typeface="Arial"/>
                <a:ea typeface="Source Han Sans CN Regular"/>
              </a:rPr>
              <a:t>-up (de abajo-arriba), Eurostars apoya el desarrollo de productos, procesos y servicios innovadores de pequeñas y medianas empresas rápidamente comercializables que ayudan a mejorar la vida cotidiana de las personas en todo el mundo.</a:t>
            </a:r>
            <a:endParaRPr lang="es-ES" sz="14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 name="Shape 92"/>
          <p:cNvPicPr/>
          <p:nvPr/>
        </p:nvPicPr>
        <p:blipFill>
          <a:blip r:embed="rId2"/>
          <a:stretch/>
        </p:blipFill>
        <p:spPr>
          <a:xfrm>
            <a:off x="793800" y="3193560"/>
            <a:ext cx="1567080" cy="467280"/>
          </a:xfrm>
          <a:prstGeom prst="rect">
            <a:avLst/>
          </a:prstGeom>
          <a:ln>
            <a:noFill/>
          </a:ln>
        </p:spPr>
      </p:pic>
      <p:sp>
        <p:nvSpPr>
          <p:cNvPr id="207" name="CustomShape 1"/>
          <p:cNvSpPr/>
          <p:nvPr/>
        </p:nvSpPr>
        <p:spPr>
          <a:xfrm>
            <a:off x="3300120" y="0"/>
            <a:ext cx="8888760" cy="6854760"/>
          </a:xfrm>
          <a:prstGeom prst="rect">
            <a:avLst/>
          </a:prstGeom>
          <a:solidFill>
            <a:srgbClr val="752F6E"/>
          </a:solidFill>
          <a:ln>
            <a:noFill/>
          </a:ln>
        </p:spPr>
        <p:style>
          <a:lnRef idx="2">
            <a:schemeClr val="accent1">
              <a:shade val="50000"/>
            </a:schemeClr>
          </a:lnRef>
          <a:fillRef idx="1">
            <a:schemeClr val="accent1"/>
          </a:fillRef>
          <a:effectRef idx="0">
            <a:schemeClr val="accent1"/>
          </a:effectRef>
          <a:fontRef idx="minor"/>
        </p:style>
      </p:sp>
      <p:sp>
        <p:nvSpPr>
          <p:cNvPr id="208" name="CustomShape 2"/>
          <p:cNvSpPr/>
          <p:nvPr/>
        </p:nvSpPr>
        <p:spPr>
          <a:xfrm>
            <a:off x="3936960" y="1333080"/>
            <a:ext cx="5727600" cy="252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GB" sz="4000" b="1" strike="noStrike" spc="-1">
                <a:solidFill>
                  <a:srgbClr val="FFFFFF"/>
                </a:solidFill>
                <a:latin typeface="Myriad Pro"/>
                <a:ea typeface="Myriad Pro"/>
              </a:rPr>
              <a:t>Guía para acelerar negocios basados en datos</a:t>
            </a:r>
            <a:endParaRPr lang="en-GB" sz="4000" b="0" strike="noStrike" spc="-1">
              <a:latin typeface="Arial"/>
            </a:endParaRPr>
          </a:p>
        </p:txBody>
      </p:sp>
      <p:sp>
        <p:nvSpPr>
          <p:cNvPr id="209" name="CustomShape 3"/>
          <p:cNvSpPr/>
          <p:nvPr/>
        </p:nvSpPr>
        <p:spPr>
          <a:xfrm>
            <a:off x="3978360" y="4759560"/>
            <a:ext cx="1353240" cy="3618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en-GB" sz="1800" b="0" strike="noStrike" spc="-1">
                <a:solidFill>
                  <a:srgbClr val="FFFFFF"/>
                </a:solidFill>
                <a:latin typeface="Myriad Pro"/>
                <a:ea typeface="Myriad Pro"/>
              </a:rPr>
              <a:t>Febrero 2020</a:t>
            </a:r>
            <a:endParaRPr lang="en-GB" sz="1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346</TotalTime>
  <Words>1047</Words>
  <Application>Microsoft Office PowerPoint</Application>
  <PresentationFormat>Panorámica</PresentationFormat>
  <Paragraphs>159</Paragraphs>
  <Slides>9</Slides>
  <Notes>1</Notes>
  <HiddenSlides>0</HiddenSlides>
  <MMClips>0</MMClips>
  <ScaleCrop>false</ScaleCrop>
  <HeadingPairs>
    <vt:vector size="6" baseType="variant">
      <vt:variant>
        <vt:lpstr>Fuentes usadas</vt:lpstr>
      </vt:variant>
      <vt:variant>
        <vt:i4>13</vt:i4>
      </vt:variant>
      <vt:variant>
        <vt:lpstr>Tema</vt:lpstr>
      </vt:variant>
      <vt:variant>
        <vt:i4>2</vt:i4>
      </vt:variant>
      <vt:variant>
        <vt:lpstr>Títulos de diapositiva</vt:lpstr>
      </vt:variant>
      <vt:variant>
        <vt:i4>9</vt:i4>
      </vt:variant>
    </vt:vector>
  </HeadingPairs>
  <TitlesOfParts>
    <vt:vector size="24" baseType="lpstr">
      <vt:lpstr>Arial</vt:lpstr>
      <vt:lpstr>Calibri</vt:lpstr>
      <vt:lpstr>DejaVu Sans</vt:lpstr>
      <vt:lpstr>Liberation Sans</vt:lpstr>
      <vt:lpstr>Liberation Serif</vt:lpstr>
      <vt:lpstr>Lohit Devanagari</vt:lpstr>
      <vt:lpstr>Myriad Pro</vt:lpstr>
      <vt:lpstr>Neutra Text</vt:lpstr>
      <vt:lpstr>Open Sans</vt:lpstr>
      <vt:lpstr>Source Han Sans CN</vt:lpstr>
      <vt:lpstr>Source Han Sans CN Regular</vt:lpstr>
      <vt:lpstr>Symbol</vt:lpstr>
      <vt:lpstr>Wingdings</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Usuario de Microsoft Office</dc:creator>
  <dc:description/>
  <cp:lastModifiedBy>Laura Castillo Martínez</cp:lastModifiedBy>
  <cp:revision>108</cp:revision>
  <dcterms:created xsi:type="dcterms:W3CDTF">2018-04-21T16:07:55Z</dcterms:created>
  <dcterms:modified xsi:type="dcterms:W3CDTF">2020-02-14T10:42:27Z</dcterms:modified>
  <dc:language>es-ES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Panorámica</vt:lpwstr>
  </property>
  <property fmtid="{D5CDD505-2E9C-101B-9397-08002B2CF9AE}" pid="9" name="ScaleCrop">
    <vt:bool>false</vt:bool>
  </property>
  <property fmtid="{D5CDD505-2E9C-101B-9397-08002B2CF9AE}" pid="10" name="ShareDoc">
    <vt:bool>false</vt:bool>
  </property>
  <property fmtid="{D5CDD505-2E9C-101B-9397-08002B2CF9AE}" pid="11" name="Slides">
    <vt:i4>5</vt:i4>
  </property>
</Properties>
</file>