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3" r:id="rId8"/>
    <p:sldId id="264" r:id="rId9"/>
    <p:sldId id="262" r:id="rId10"/>
    <p:sldId id="258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E30"/>
    <a:srgbClr val="652C80"/>
    <a:srgbClr val="ECDD69"/>
    <a:srgbClr val="0D4375"/>
    <a:srgbClr val="235D7A"/>
    <a:srgbClr val="EF762F"/>
    <a:srgbClr val="8AAE46"/>
    <a:srgbClr val="EBC012"/>
    <a:srgbClr val="DC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4719"/>
  </p:normalViewPr>
  <p:slideViewPr>
    <p:cSldViewPr snapToGrid="0">
      <p:cViewPr varScale="1">
        <p:scale>
          <a:sx n="108" d="100"/>
          <a:sy n="108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A5C681-B61A-4DE0-AE2C-C9E23BB24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b="4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8218DBD-ACE2-4F83-A372-3CEC81C2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2568" y="-2662568"/>
            <a:ext cx="6866864" cy="1219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2000">
                <a:srgbClr val="0D437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B4CC483A-D848-4A05-9251-DB072AE82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276" y="365806"/>
            <a:ext cx="1931775" cy="618168"/>
          </a:xfrm>
          <a:prstGeom prst="rect">
            <a:avLst/>
          </a:prstGeom>
        </p:spPr>
      </p:pic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ED561B0C-B490-4B90-8CC2-0F1A08BB0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71" y="1646819"/>
            <a:ext cx="5638529" cy="1490497"/>
          </a:xfrm>
          <a:prstGeom prst="rect">
            <a:avLst/>
          </a:prstGeom>
        </p:spPr>
        <p:txBody>
          <a:bodyPr/>
          <a:lstStyle>
            <a:lvl1pPr indent="0" algn="l" defTabSz="720000">
              <a:lnSpc>
                <a:spcPts val="6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2pPr>
            <a:lvl3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3pPr>
            <a:lvl4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4pPr>
            <a:lvl5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5pPr>
          </a:lstStyle>
          <a:p>
            <a:pPr lvl="0"/>
            <a:r>
              <a:rPr lang="es-ES" dirty="0"/>
              <a:t>TITULO PARA LA PRESENTACIÓN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9D39CCCC-6B6E-414A-A113-1276AC263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9854" y="3307450"/>
            <a:ext cx="4250442" cy="529143"/>
          </a:xfrm>
          <a:prstGeom prst="rect">
            <a:avLst/>
          </a:prstGeom>
          <a:solidFill>
            <a:srgbClr val="235D7A"/>
          </a:solidFill>
        </p:spPr>
        <p:txBody>
          <a:bodyPr anchor="ctr"/>
          <a:lstStyle>
            <a:lvl1pPr algn="ctr">
              <a:defRPr sz="2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escribir</a:t>
            </a:r>
          </a:p>
        </p:txBody>
      </p:sp>
      <p:sp>
        <p:nvSpPr>
          <p:cNvPr id="15" name="Marcador de texto 18">
            <a:extLst>
              <a:ext uri="{FF2B5EF4-FFF2-40B4-BE49-F238E27FC236}">
                <a16:creationId xmlns:a16="http://schemas.microsoft.com/office/drawing/2014/main" id="{2AA5C621-7AEA-47EA-BF33-FD0C6BD064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854" y="4006727"/>
            <a:ext cx="5224476" cy="354287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7A6DA33-CFB0-2648-B921-235A5747C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9854" y="6028242"/>
            <a:ext cx="4877844" cy="455961"/>
            <a:chOff x="600163" y="6337462"/>
            <a:chExt cx="3326665" cy="31096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0E0E922-AA45-C644-97C3-99C01948B69A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0163" y="6337462"/>
              <a:ext cx="2297276" cy="310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5">
              <a:extLst>
                <a:ext uri="{FF2B5EF4-FFF2-40B4-BE49-F238E27FC236}">
                  <a16:creationId xmlns:a16="http://schemas.microsoft.com/office/drawing/2014/main" id="{FBD17B44-598F-654E-95A8-E9088BBC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083039" y="6406383"/>
              <a:ext cx="843789" cy="242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06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08B3BD-D400-4180-88F9-2CD4C78D9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r="1168"/>
          <a:stretch/>
        </p:blipFill>
        <p:spPr>
          <a:xfrm>
            <a:off x="0" y="0"/>
            <a:ext cx="12192000" cy="702259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1DEF4D2-D7A5-448B-996D-865C0154D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0" y="1602185"/>
            <a:ext cx="9334500" cy="3653631"/>
          </a:xfrm>
          <a:prstGeom prst="rect">
            <a:avLst/>
          </a:prstGeom>
          <a:solidFill>
            <a:srgbClr val="0D4375">
              <a:alpha val="81071"/>
            </a:srgbClr>
          </a:solidFill>
        </p:spPr>
        <p:txBody>
          <a:bodyPr lIns="720000" tIns="46800" rIns="720000" bIns="4680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“Haga clic para modificar el estilo de título del patrón”</a:t>
            </a:r>
          </a:p>
        </p:txBody>
      </p:sp>
    </p:spTree>
    <p:extLst>
      <p:ext uri="{BB962C8B-B14F-4D97-AF65-F5344CB8AC3E}">
        <p14:creationId xmlns:p14="http://schemas.microsoft.com/office/powerpoint/2010/main" val="70537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7">
            <a:extLst>
              <a:ext uri="{FF2B5EF4-FFF2-40B4-BE49-F238E27FC236}">
                <a16:creationId xmlns:a16="http://schemas.microsoft.com/office/drawing/2014/main" id="{66D0BDA0-9D2A-4F87-ACAC-7BA9D903E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986693"/>
            <a:ext cx="6363878" cy="1116774"/>
          </a:xfrm>
          <a:prstGeom prst="rect">
            <a:avLst/>
          </a:prstGeom>
          <a:solidFill>
            <a:srgbClr val="235D7A"/>
          </a:solidFill>
        </p:spPr>
        <p:txBody>
          <a:bodyPr lIns="648000" tIns="216000" rIns="648000" bIns="216000"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 </a:t>
            </a:r>
            <a:r>
              <a:rPr lang="es-ES" dirty="0" err="1"/>
              <a:t>inventore</a:t>
            </a:r>
            <a:r>
              <a:rPr lang="es-ES" dirty="0"/>
              <a:t> </a:t>
            </a:r>
            <a:r>
              <a:rPr lang="es-ES" dirty="0" err="1"/>
              <a:t>veritatis</a:t>
            </a:r>
            <a:r>
              <a:rPr lang="es-ES" dirty="0"/>
              <a:t>.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A052FBCD-E7A7-4CF3-A84F-5B8BAAF4D7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1" y="4122738"/>
            <a:ext cx="6363878" cy="2062162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1pPr>
            <a:lvl2pPr marL="7429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2pPr>
            <a:lvl3pPr marL="12001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3pPr>
            <a:lvl4pPr marL="16573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4pPr>
            <a:lvl5pPr marL="21145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AEF93F7F-BC8D-451D-9528-219DE391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6363878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D437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7375B660-D70B-4515-96CA-CDF0FAFD80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3428997"/>
            <a:ext cx="5426262" cy="437492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FEE6E45-D9DD-F798-0940-3CA47DC3E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7" t="1538" r="27754" b="1515"/>
          <a:stretch/>
        </p:blipFill>
        <p:spPr>
          <a:xfrm>
            <a:off x="7371644" y="-1"/>
            <a:ext cx="4820356" cy="68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2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s y caj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D2F1F2B-D66A-43D5-BA44-17C19818BD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2BB4AD7A-BD3C-4357-885D-884947F04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590" y="1272693"/>
            <a:ext cx="11833409" cy="42673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D698B2DB-A4E2-447E-99C2-D43CEF2B32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590" y="1699424"/>
            <a:ext cx="11833409" cy="426731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8CC7527-A643-4F23-9AB8-48D8F01E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591" y="3241687"/>
            <a:ext cx="2684868" cy="2621184"/>
          </a:xfrm>
          <a:prstGeom prst="rect">
            <a:avLst/>
          </a:prstGeom>
          <a:solidFill>
            <a:srgbClr val="EBC012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tx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7482E0BB-9397-4541-A7D4-53CABA49F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9162" y="3243283"/>
            <a:ext cx="2684868" cy="2630079"/>
          </a:xfrm>
          <a:prstGeom prst="rect">
            <a:avLst/>
          </a:prstGeom>
          <a:solidFill>
            <a:srgbClr val="8AAE46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tx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C0ECAAA5-0F56-431A-B5C5-18AE0D2A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9733" y="3241686"/>
            <a:ext cx="2684868" cy="2621184"/>
          </a:xfrm>
          <a:prstGeom prst="rect">
            <a:avLst/>
          </a:prstGeom>
          <a:solidFill>
            <a:srgbClr val="EF762F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tx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A681B941-AD96-470A-8E68-869B21B4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8541" y="3241685"/>
            <a:ext cx="2684868" cy="2621184"/>
          </a:xfrm>
          <a:prstGeom prst="rect">
            <a:avLst/>
          </a:prstGeom>
          <a:solidFill>
            <a:srgbClr val="205C7B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F8D2CCB0-0BE0-4D48-BB86-62947F271B0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592" y="6074518"/>
            <a:ext cx="11474818" cy="2624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0" i="1">
                <a:solidFill>
                  <a:srgbClr val="0D43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11" name="Marcador de texto 11">
            <a:extLst>
              <a:ext uri="{FF2B5EF4-FFF2-40B4-BE49-F238E27FC236}">
                <a16:creationId xmlns:a16="http://schemas.microsoft.com/office/drawing/2014/main" id="{D8C4651C-210D-4DF5-AB5D-B85B5B493D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591" y="2611808"/>
            <a:ext cx="11833409" cy="426731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D4375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BEACED-DD05-4C8D-7B5D-9F8122F9DEF3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1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B33EECA-64A0-4FDD-B3F8-FC5D80FD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2880"/>
            <a:ext cx="12191999" cy="21351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E52375E-B081-406D-8171-D44C7CB89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4B1DC4F3-DA16-4B22-8386-7DABF05EB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81658"/>
            <a:ext cx="12191999" cy="426731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BFFFB626-BB1B-44E8-AC47-C4D30F1932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08389"/>
            <a:ext cx="12192000" cy="426731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0A1337E-9063-4BBF-99BB-B9D0FCBE7EB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61328" y="6383787"/>
            <a:ext cx="8625946" cy="2632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="0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8" name="Marcador de texto 11">
            <a:extLst>
              <a:ext uri="{FF2B5EF4-FFF2-40B4-BE49-F238E27FC236}">
                <a16:creationId xmlns:a16="http://schemas.microsoft.com/office/drawing/2014/main" id="{4B60F511-8761-4782-88D0-AE523227A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1764" y="2507068"/>
            <a:ext cx="2516584" cy="81719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D4375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+ 20,5 %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62138691-1756-48EE-B0A6-888309005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764" y="3377615"/>
            <a:ext cx="2516584" cy="536087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7A2D135E-3388-4B61-9125-493C26B8E9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9805" y="2507068"/>
            <a:ext cx="2516584" cy="81719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D4375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+ 20,5 %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73E72CD1-77B7-430E-910D-EBC4996917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9805" y="3377615"/>
            <a:ext cx="2516584" cy="536087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ACFDBDE7-E6D2-4678-BE22-4E93E7CD852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64324" y="4722880"/>
            <a:ext cx="746329" cy="2135120"/>
          </a:xfrm>
          <a:prstGeom prst="rect">
            <a:avLst/>
          </a:prstGeom>
        </p:spPr>
        <p:txBody>
          <a:bodyPr vert="vert270" anchor="t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</a:t>
            </a:r>
            <a:br>
              <a:rPr lang="es-ES" dirty="0"/>
            </a:br>
            <a:r>
              <a:rPr lang="es-ES" dirty="0"/>
              <a:t> editar texto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EAE1A3D9-2EDC-4277-9063-B98D69813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1327" y="4242180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0FD0A7F9-0788-4F29-9F3C-0644B6D62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0389" y="4246149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id="{3468539A-EC44-461B-9D4B-5AA1B1D37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39451" y="4229421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id="{D1A0D3FC-A052-4CF9-99E5-B0A18F5B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78512" y="4229420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4CF72D2-525C-472D-B106-6C3B28A74445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bg1"/>
                </a:solidFill>
              </a:rPr>
              <a:t>‹Nº›</a:t>
            </a:fld>
            <a:endParaRPr lang="es-E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ular 28">
            <a:extLst>
              <a:ext uri="{FF2B5EF4-FFF2-40B4-BE49-F238E27FC236}">
                <a16:creationId xmlns:a16="http://schemas.microsoft.com/office/drawing/2014/main" id="{DD145E8B-851C-45D3-B120-3FEB57CC7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325054" y="991054"/>
            <a:ext cx="11733892" cy="11733892"/>
          </a:xfrm>
          <a:prstGeom prst="pie">
            <a:avLst>
              <a:gd name="adj1" fmla="val 0"/>
              <a:gd name="adj2" fmla="val 54116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9565C71-DF8B-4E46-B1BB-0395D75FD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826" y="415687"/>
            <a:ext cx="6518965" cy="65442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0EF76703-8667-4C20-A80D-07B2C2B2E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826" y="1281658"/>
            <a:ext cx="6518965" cy="42673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3625F2B0-05D5-4661-BF2A-FDE9B16CFB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826" y="1708389"/>
            <a:ext cx="6518966" cy="426731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7" name="Circular 27">
            <a:extLst>
              <a:ext uri="{FF2B5EF4-FFF2-40B4-BE49-F238E27FC236}">
                <a16:creationId xmlns:a16="http://schemas.microsoft.com/office/drawing/2014/main" id="{14758BC2-E02A-40BD-8A6A-38A905B0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059415" y="-4140798"/>
            <a:ext cx="8284577" cy="8284577"/>
          </a:xfrm>
          <a:prstGeom prst="pie">
            <a:avLst>
              <a:gd name="adj1" fmla="val 0"/>
              <a:gd name="adj2" fmla="val 5411615"/>
            </a:avLst>
          </a:prstGeom>
          <a:solidFill>
            <a:srgbClr val="6C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722DBB-6CBB-7504-09C0-DEAEAD682C87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90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F4F4DB-90B3-4E9A-8954-670226F13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297" y="415687"/>
            <a:ext cx="10494336" cy="65442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E47198EE-4D12-4880-A970-369CE993BF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6297" y="1281658"/>
            <a:ext cx="10494336" cy="426731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5" name="Circular 8">
            <a:extLst>
              <a:ext uri="{FF2B5EF4-FFF2-40B4-BE49-F238E27FC236}">
                <a16:creationId xmlns:a16="http://schemas.microsoft.com/office/drawing/2014/main" id="{992F4ED6-0A03-448F-95A3-B4A576BF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4142289" y="2715711"/>
            <a:ext cx="8284577" cy="8284577"/>
          </a:xfrm>
          <a:prstGeom prst="pie">
            <a:avLst>
              <a:gd name="adj1" fmla="val 0"/>
              <a:gd name="adj2" fmla="val 5411615"/>
            </a:avLst>
          </a:prstGeom>
          <a:solidFill>
            <a:srgbClr val="235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F5F737-F8CE-97BA-98C2-CD69CC9AF172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4D5EBA58-0A56-4C98-B836-1719EC64A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658" y="5451053"/>
            <a:ext cx="2718578" cy="1049843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BCF844D-ACE6-4533-99D7-6224645A8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b="1583"/>
          <a:stretch/>
        </p:blipFill>
        <p:spPr>
          <a:xfrm>
            <a:off x="0" y="0"/>
            <a:ext cx="12192000" cy="49027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321FA4-D705-4CC7-945A-A362251E3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26" y="5265477"/>
            <a:ext cx="2779695" cy="1235419"/>
          </a:xfrm>
          <a:prstGeom prst="rect">
            <a:avLst/>
          </a:prstGeom>
        </p:spPr>
      </p:pic>
      <p:sp>
        <p:nvSpPr>
          <p:cNvPr id="10" name="Triángulo 8">
            <a:extLst>
              <a:ext uri="{FF2B5EF4-FFF2-40B4-BE49-F238E27FC236}">
                <a16:creationId xmlns:a16="http://schemas.microsoft.com/office/drawing/2014/main" id="{DA1E5738-6BA2-43F8-BA67-8109C4F23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674152" y="5672408"/>
            <a:ext cx="840827" cy="48219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Myriad Pro" panose="020B0503030403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C90F77E-2172-4520-9DBD-BB1218A32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809" y="1818167"/>
            <a:ext cx="6636382" cy="3084573"/>
          </a:xfrm>
          <a:prstGeom prst="rect">
            <a:avLst/>
          </a:prstGeom>
          <a:solidFill>
            <a:srgbClr val="0D4375">
              <a:alpha val="84407"/>
            </a:srgbClr>
          </a:solidFill>
        </p:spPr>
        <p:txBody>
          <a:bodyPr lIns="360000" tIns="46800" rIns="360000" bIns="4680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“Haga clic para modificar el estilo de título del patrón”</a:t>
            </a:r>
          </a:p>
        </p:txBody>
      </p:sp>
    </p:spTree>
    <p:extLst>
      <p:ext uri="{BB962C8B-B14F-4D97-AF65-F5344CB8AC3E}">
        <p14:creationId xmlns:p14="http://schemas.microsoft.com/office/powerpoint/2010/main" val="4172192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9376A91-393B-6D6F-0E81-7A51D87EF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b="1583"/>
          <a:stretch/>
        </p:blipFill>
        <p:spPr>
          <a:xfrm>
            <a:off x="0" y="0"/>
            <a:ext cx="12192000" cy="4902740"/>
          </a:xfrm>
          <a:prstGeom prst="rect">
            <a:avLst/>
          </a:prstGeom>
        </p:spPr>
      </p:pic>
      <p:sp>
        <p:nvSpPr>
          <p:cNvPr id="3" name="Marcador de texto 11">
            <a:extLst>
              <a:ext uri="{FF2B5EF4-FFF2-40B4-BE49-F238E27FC236}">
                <a16:creationId xmlns:a16="http://schemas.microsoft.com/office/drawing/2014/main" id="{78083A20-374F-43EB-AD95-10DD7DA3F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6711" y="5451053"/>
            <a:ext cx="2718578" cy="1049843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8DCBB3-9ED7-2F6F-0FD7-4BC9A7808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809" y="1818167"/>
            <a:ext cx="6636382" cy="3084573"/>
          </a:xfrm>
          <a:prstGeom prst="rect">
            <a:avLst/>
          </a:prstGeom>
          <a:solidFill>
            <a:srgbClr val="0D4375">
              <a:alpha val="84407"/>
            </a:srgbClr>
          </a:solidFill>
        </p:spPr>
        <p:txBody>
          <a:bodyPr lIns="360000" tIns="46800" rIns="360000" bIns="4680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“Haga clic para modificar el estilo de título del patrón”</a:t>
            </a:r>
          </a:p>
        </p:txBody>
      </p:sp>
    </p:spTree>
    <p:extLst>
      <p:ext uri="{BB962C8B-B14F-4D97-AF65-F5344CB8AC3E}">
        <p14:creationId xmlns:p14="http://schemas.microsoft.com/office/powerpoint/2010/main" val="85376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ADE1F1-8B00-46CB-9692-514B5BB18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b="4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269E6FC-73EB-F9DD-D544-B0622697E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2568" y="-2662568"/>
            <a:ext cx="6866864" cy="1219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2000">
                <a:srgbClr val="0D437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2946358F-7340-4A81-AA2D-2961F79C4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71" y="1646819"/>
            <a:ext cx="5638529" cy="1688152"/>
          </a:xfrm>
          <a:prstGeom prst="rect">
            <a:avLst/>
          </a:prstGeom>
        </p:spPr>
        <p:txBody>
          <a:bodyPr/>
          <a:lstStyle>
            <a:lvl1pPr indent="0" algn="l" defTabSz="720000">
              <a:lnSpc>
                <a:spcPts val="6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2pPr>
            <a:lvl3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3pPr>
            <a:lvl4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4pPr>
            <a:lvl5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5pPr>
          </a:lstStyle>
          <a:p>
            <a:pPr lvl="0"/>
            <a:r>
              <a:rPr lang="es-ES" dirty="0"/>
              <a:t>TITULO PARA LA PRESENTACIÓN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5867C3CC-1783-4461-9F44-627C801EED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854" y="3343835"/>
            <a:ext cx="4904475" cy="69558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2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Subtítulo a dos líneas cuando se necesite</a:t>
            </a:r>
          </a:p>
        </p:txBody>
      </p:sp>
      <p:sp>
        <p:nvSpPr>
          <p:cNvPr id="15" name="Marcador de texto 18">
            <a:extLst>
              <a:ext uri="{FF2B5EF4-FFF2-40B4-BE49-F238E27FC236}">
                <a16:creationId xmlns:a16="http://schemas.microsoft.com/office/drawing/2014/main" id="{4F5E9910-DCC8-40D4-A68C-B924FFDF8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854" y="4245254"/>
            <a:ext cx="4673600" cy="354287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32CB7D6-3996-0B4A-B316-CF7063049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9854" y="6028242"/>
            <a:ext cx="4877844" cy="455961"/>
            <a:chOff x="600163" y="6337462"/>
            <a:chExt cx="3326665" cy="31096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504F97F-2FA7-144B-B3E7-A2EB1DEEEEF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0163" y="6337462"/>
              <a:ext cx="2297276" cy="310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5">
              <a:extLst>
                <a:ext uri="{FF2B5EF4-FFF2-40B4-BE49-F238E27FC236}">
                  <a16:creationId xmlns:a16="http://schemas.microsoft.com/office/drawing/2014/main" id="{1EB2FB89-79D9-D049-8494-C28001B1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083039" y="6406383"/>
              <a:ext cx="843789" cy="242043"/>
            </a:xfrm>
            <a:prstGeom prst="rect">
              <a:avLst/>
            </a:prstGeom>
          </p:spPr>
        </p:pic>
      </p:grpSp>
      <p:pic>
        <p:nvPicPr>
          <p:cNvPr id="3" name="Imagen 8">
            <a:extLst>
              <a:ext uri="{FF2B5EF4-FFF2-40B4-BE49-F238E27FC236}">
                <a16:creationId xmlns:a16="http://schemas.microsoft.com/office/drawing/2014/main" id="{FF7F09FC-CB7D-A975-01D6-EB63610F5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276" y="365806"/>
            <a:ext cx="1931775" cy="6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7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13F07B3-E273-4726-8BA0-AB7CED51B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857D75C3-2B73-4348-81E5-D738A5AD8C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81658"/>
            <a:ext cx="12192000" cy="403707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68E73F3F-B152-4D64-8B67-CCFD5625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08389"/>
            <a:ext cx="12192000" cy="40370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FB3A535-CD18-01F7-FB9E-FF544BF1B74D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2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65BC730-B789-47F8-9715-2BA8E3F43C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3D3ABF-4725-0B2B-19DF-A7AF60B92E72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0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D6A220B-E37D-4458-8C61-6D032D071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21975"/>
            <a:ext cx="12192000" cy="10174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</a:t>
            </a:r>
            <a:br>
              <a:rPr lang="es-ES" dirty="0"/>
            </a:br>
            <a:r>
              <a:rPr lang="es-ES" dirty="0"/>
              <a:t>TÍTULO DE LA DIAPOSITIVA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A6A56D0B-55B1-413D-BF55-26787AB50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3467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título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EC3AB45-FAD3-4F80-A91E-5DF9B411E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8587"/>
            <a:ext cx="5157787" cy="3684588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F89A1BDA-D99D-4077-BF55-DE6680D5F4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3467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titulo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2CF903AF-B877-4654-9E6C-785CAC448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8587"/>
            <a:ext cx="5183188" cy="3684588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255082-99F6-8430-3155-52375908BB63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0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A328D4D-A2D6-41C0-B52B-677687A29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21975"/>
            <a:ext cx="12192000" cy="10174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</a:t>
            </a:r>
            <a:br>
              <a:rPr lang="es-ES" dirty="0"/>
            </a:br>
            <a:r>
              <a:rPr lang="es-ES" dirty="0"/>
              <a:t>NOMBRE DEL TITULO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73BE3F9-82DC-41D8-BC4E-6C62B933A6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09192"/>
            <a:ext cx="10526417" cy="47487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título</a:t>
            </a:r>
          </a:p>
        </p:txBody>
      </p:sp>
      <p:sp>
        <p:nvSpPr>
          <p:cNvPr id="5" name="Marcador de gráfico 7">
            <a:extLst>
              <a:ext uri="{FF2B5EF4-FFF2-40B4-BE49-F238E27FC236}">
                <a16:creationId xmlns:a16="http://schemas.microsoft.com/office/drawing/2014/main" id="{99B9F157-D81F-46C1-8752-2FE5E115845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9788" y="2453838"/>
            <a:ext cx="10526712" cy="367051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53D14E76-9605-4FB0-B253-38E0F8605EC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9788" y="6074518"/>
            <a:ext cx="10526417" cy="26248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200" b="0" i="1">
                <a:solidFill>
                  <a:srgbClr val="0D437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0A819F-08F9-8592-D13F-CD62E2C69CE6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EE8AAB9-6C9D-4B83-A7A6-A657B5BF3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A5C3C397-8E3F-4EB2-BC24-6E8BB017E0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09192"/>
            <a:ext cx="10526417" cy="47487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92CF59B-2FD7-4752-BA25-35738E258D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9788" y="6074518"/>
            <a:ext cx="10526417" cy="26248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200" b="0" i="1">
                <a:solidFill>
                  <a:srgbClr val="0D437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6" name="Marcador de tabla 23">
            <a:extLst>
              <a:ext uri="{FF2B5EF4-FFF2-40B4-BE49-F238E27FC236}">
                <a16:creationId xmlns:a16="http://schemas.microsoft.com/office/drawing/2014/main" id="{60F40EB8-CECA-4B8D-BA0E-EB4C6D1B8E1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9788" y="2274888"/>
            <a:ext cx="10526712" cy="364807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31CAC5-F97A-B920-4012-7AA7E3424DA5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2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76DD83E8-E023-4B2B-922B-55C61C8DF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938655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645FB17-DA17-42AD-A4EA-CBE02E1C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latin typeface="+mn-lt"/>
              </a:defRPr>
            </a:lvl1pPr>
            <a:lvl2pPr algn="l">
              <a:defRPr sz="2600">
                <a:latin typeface="+mn-lt"/>
              </a:defRPr>
            </a:lvl2pPr>
            <a:lvl3pPr algn="l">
              <a:defRPr sz="2400">
                <a:latin typeface="+mn-lt"/>
              </a:defRPr>
            </a:lvl3pPr>
            <a:lvl4pPr algn="l">
              <a:defRPr sz="2000">
                <a:latin typeface="+mn-lt"/>
              </a:defRPr>
            </a:lvl4pPr>
            <a:lvl5pPr algn="l"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DA61234F-DF09-4DE1-962E-D490C533D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53338"/>
            <a:ext cx="3932237" cy="26156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42F26F-3EB7-E448-7D29-5C43DB19265E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5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51B494D-99DC-45D9-98B7-B2418CE6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79768"/>
            <a:ext cx="3932237" cy="1938655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57C797-17C4-4063-B725-E58E56F47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53338"/>
            <a:ext cx="3932237" cy="26156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DADE31B5-7908-47F5-ACDD-2865888F50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9225" y="987425"/>
            <a:ext cx="6419850" cy="4881563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FA8C5D-46CC-4C78-8756-ABC7D800EFB2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2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4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652C8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fake-it-to-make-it-companies-beef-up-ai-models-with-synthetic-data-1162703260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orbes.com/sites/robtoews/2022/06/12/synthetic-data-is-about-to-transform-artificial-intelligence/?sh=665d9d9752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5967775-157F-4114-8C85-8137155115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sz="3200" dirty="0"/>
              <a:t>Datos Sintéticos ¿qué son? Y ¿para que se usan?</a:t>
            </a:r>
          </a:p>
          <a:p>
            <a:endParaRPr lang="es-ES" sz="32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5F7440-BE44-496D-ABF2-C17EF769B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9853" y="3307450"/>
            <a:ext cx="4918077" cy="529143"/>
          </a:xfrm>
        </p:spPr>
        <p:txBody>
          <a:bodyPr/>
          <a:lstStyle/>
          <a:p>
            <a:r>
              <a:rPr lang="es-ES" sz="2000" dirty="0"/>
              <a:t>Tecnologías emergentes y datos abiertos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B135BAB-AA5B-4350-8A05-3F1D7E1F3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Octubre 2023</a:t>
            </a:r>
          </a:p>
        </p:txBody>
      </p:sp>
    </p:spTree>
    <p:extLst>
      <p:ext uri="{BB962C8B-B14F-4D97-AF65-F5344CB8AC3E}">
        <p14:creationId xmlns:p14="http://schemas.microsoft.com/office/powerpoint/2010/main" val="401224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26AFA8-9D96-4CCE-4162-51765A2555D4}"/>
              </a:ext>
            </a:extLst>
          </p:cNvPr>
          <p:cNvSpPr/>
          <p:nvPr/>
        </p:nvSpPr>
        <p:spPr>
          <a:xfrm>
            <a:off x="6321184" y="4145597"/>
            <a:ext cx="5017698" cy="22967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D5BF4-1F02-DEE8-0966-CB721C637D7E}"/>
              </a:ext>
            </a:extLst>
          </p:cNvPr>
          <p:cNvSpPr/>
          <p:nvPr/>
        </p:nvSpPr>
        <p:spPr>
          <a:xfrm>
            <a:off x="1146055" y="4145597"/>
            <a:ext cx="5017698" cy="22773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52464-90A4-1605-5E60-AE6433B4A9CC}"/>
              </a:ext>
            </a:extLst>
          </p:cNvPr>
          <p:cNvSpPr/>
          <p:nvPr/>
        </p:nvSpPr>
        <p:spPr>
          <a:xfrm>
            <a:off x="2107721" y="1879898"/>
            <a:ext cx="7804029" cy="13025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D86723D-E31B-1204-7885-7DE758EF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Datos Sintéticos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03107-4134-B3DA-AB45-E615CFA019E3}"/>
              </a:ext>
            </a:extLst>
          </p:cNvPr>
          <p:cNvSpPr txBox="1"/>
          <p:nvPr/>
        </p:nvSpPr>
        <p:spPr>
          <a:xfrm>
            <a:off x="2426328" y="2145445"/>
            <a:ext cx="7163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Los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sintéticos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son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información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fabricada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artificialmente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lugar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aquella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generada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por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eventos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del </a:t>
            </a:r>
            <a:r>
              <a:rPr lang="en-GB" sz="18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mundo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real.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BEB7A-342B-1AA7-86B8-D2B43552EC06}"/>
              </a:ext>
            </a:extLst>
          </p:cNvPr>
          <p:cNvSpPr txBox="1"/>
          <p:nvPr/>
        </p:nvSpPr>
        <p:spPr>
          <a:xfrm>
            <a:off x="2500942" y="3675513"/>
            <a:ext cx="4423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</a:rPr>
              <a:t>CARACTERÍSTICAS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CF3B3-232C-CDA1-49EE-DA27FF641674}"/>
              </a:ext>
            </a:extLst>
          </p:cNvPr>
          <p:cNvSpPr txBox="1"/>
          <p:nvPr/>
        </p:nvSpPr>
        <p:spPr>
          <a:xfrm>
            <a:off x="6471696" y="4376343"/>
            <a:ext cx="47166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Estos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crean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mediante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algoritmos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técnicas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generación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que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preservan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estructura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las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relaciones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 las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propiedades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estadísticas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originales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brindando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alternativa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segura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confiable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para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análisis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la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experimentación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entrenamiento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modelos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Inteligencia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Artificial.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55A85D-DE66-C99E-E376-B1D569CB3A07}"/>
              </a:ext>
            </a:extLst>
          </p:cNvPr>
          <p:cNvSpPr txBox="1"/>
          <p:nvPr/>
        </p:nvSpPr>
        <p:spPr>
          <a:xfrm>
            <a:off x="1586542" y="4559521"/>
            <a:ext cx="44231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Los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sintéticos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diseñan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para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imitar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las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características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distribuciones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reales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sin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contener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información</a:t>
            </a:r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personal o sensible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que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pueda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identificar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individuos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comprometer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privacidad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DF170B-A416-5EC3-1C5C-CC03E2CDC4AB}"/>
              </a:ext>
            </a:extLst>
          </p:cNvPr>
          <p:cNvSpPr txBox="1"/>
          <p:nvPr/>
        </p:nvSpPr>
        <p:spPr>
          <a:xfrm>
            <a:off x="7768806" y="3660892"/>
            <a:ext cx="4423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</a:rPr>
              <a:t>GENERACIÓN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7A6FE-C974-306E-C4F8-E2653FD64D3D}"/>
              </a:ext>
            </a:extLst>
          </p:cNvPr>
          <p:cNvSpPr txBox="1"/>
          <p:nvPr/>
        </p:nvSpPr>
        <p:spPr>
          <a:xfrm>
            <a:off x="5203526" y="1435480"/>
            <a:ext cx="4423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</a:rPr>
              <a:t>DEFINICIÓN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038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38D3CA3-8479-ABF9-B9A0-18A17305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DATOS SINTÉTICOS VS DATOS REALES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6038DE-6900-B38C-3485-4260EA3D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571619"/>
            <a:ext cx="6780700" cy="37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35016-5BFA-818F-DE97-1F724AD0AB86}"/>
              </a:ext>
            </a:extLst>
          </p:cNvPr>
          <p:cNvSpPr txBox="1"/>
          <p:nvPr/>
        </p:nvSpPr>
        <p:spPr>
          <a:xfrm>
            <a:off x="5695591" y="5521231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Fuente original: </a:t>
            </a: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Gartner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Extraída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“</a:t>
            </a:r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Synthetic Data Is About To Transform Artificial Intelligence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de Forbes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2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18F4F91-E1AE-BEE6-9ED5-76D0D87B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APLICACIONES DE LOS DATOS SINTÉTICOS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73DB0B5-CE09-78D6-F9BA-12CB5B320202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s-ES_tradnl" dirty="0"/>
              <a:t>3 Aplicaciones de los datos sintéticos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83C9C8C-A7D0-5062-CB9D-B4AB63443E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7959" y="1367367"/>
            <a:ext cx="2516584" cy="817192"/>
          </a:xfrm>
        </p:spPr>
        <p:txBody>
          <a:bodyPr/>
          <a:lstStyle/>
          <a:p>
            <a:r>
              <a:rPr lang="es-ES_tradnl" dirty="0"/>
              <a:t>60% 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110C33F-FF6A-0364-8135-FB7860D8B2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7959" y="1959295"/>
            <a:ext cx="2516584" cy="536087"/>
          </a:xfrm>
        </p:spPr>
        <p:txBody>
          <a:bodyPr/>
          <a:lstStyle/>
          <a:p>
            <a:r>
              <a:rPr lang="es-ES_tradnl" sz="2400" dirty="0"/>
              <a:t>Datos sintéticos en 2024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2AEB131-E3FE-A582-90D3-9EFA7390DC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1367367"/>
            <a:ext cx="3556670" cy="817192"/>
          </a:xfrm>
        </p:spPr>
        <p:txBody>
          <a:bodyPr/>
          <a:lstStyle/>
          <a:p>
            <a:r>
              <a:rPr lang="es-ES_tradnl" dirty="0"/>
              <a:t>AI Generativa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2086BF2-7A68-074F-B0D1-B7EC991A62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1112" y="1934355"/>
            <a:ext cx="3721558" cy="536087"/>
          </a:xfrm>
        </p:spPr>
        <p:txBody>
          <a:bodyPr/>
          <a:lstStyle/>
          <a:p>
            <a:r>
              <a:rPr lang="es-ES_tradnl" sz="2400" dirty="0"/>
              <a:t>La gran beneficiada de los datos sintéticos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C775655-A268-604B-E814-1C057CF89F4D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es-ES_tradnl" sz="1800" dirty="0"/>
              <a:t>¿Para qué se usan los datos sintéticos?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8DE584-B60E-B101-1C97-0D453854CD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3408" y="2818957"/>
            <a:ext cx="2581134" cy="881775"/>
          </a:xfrm>
        </p:spPr>
        <p:txBody>
          <a:bodyPr/>
          <a:lstStyle/>
          <a:p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Investigación</a:t>
            </a:r>
            <a:r>
              <a:rPr lang="en-GB" sz="14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científica</a:t>
            </a:r>
            <a:endParaRPr lang="es-ES_tradnl" sz="1400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E53EEE3-3DB5-48EA-2F67-B3A85165CA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19663" y="2818957"/>
            <a:ext cx="2581134" cy="881775"/>
          </a:xfrm>
        </p:spPr>
        <p:txBody>
          <a:bodyPr/>
          <a:lstStyle/>
          <a:p>
            <a:br>
              <a:rPr lang="en-GB" sz="1400" b="0" dirty="0">
                <a:effectLst/>
              </a:rPr>
            </a:br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Pruebas</a:t>
            </a:r>
            <a:r>
              <a:rPr lang="en-GB" sz="1400" b="1" i="0" u="none" strike="noStrike" dirty="0">
                <a:effectLst/>
                <a:latin typeface="Arial" panose="020B0604020202020204" pitchFamily="34" charset="0"/>
              </a:rPr>
              <a:t> de </a:t>
            </a:r>
            <a:r>
              <a:rPr lang="en-GB" sz="1400" b="1" i="1" u="none" strike="noStrike" dirty="0">
                <a:effectLst/>
                <a:latin typeface="Arial" panose="020B0604020202020204" pitchFamily="34" charset="0"/>
              </a:rPr>
              <a:t>software</a:t>
            </a:r>
            <a:r>
              <a:rPr lang="en-GB" sz="1400" b="1" i="0" u="none" strike="noStrike" dirty="0">
                <a:effectLst/>
                <a:latin typeface="Arial" panose="020B0604020202020204" pitchFamily="34" charset="0"/>
              </a:rPr>
              <a:t> y test de </a:t>
            </a:r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sistemas</a:t>
            </a:r>
            <a:endParaRPr lang="es-ES_tradnl" sz="14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57F8983-6EDE-2D53-D795-63CC14B5C3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75917" y="2818957"/>
            <a:ext cx="2581134" cy="881775"/>
          </a:xfrm>
        </p:spPr>
        <p:txBody>
          <a:bodyPr/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br>
              <a:rPr lang="en-GB" sz="1400" b="0" dirty="0">
                <a:effectLst/>
              </a:rPr>
            </a:br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Entrenamiento</a:t>
            </a:r>
            <a:r>
              <a:rPr lang="en-GB" sz="1400" b="1" i="0" u="none" strike="noStrike" dirty="0">
                <a:effectLst/>
                <a:latin typeface="Arial" panose="020B0604020202020204" pitchFamily="34" charset="0"/>
              </a:rPr>
              <a:t> de </a:t>
            </a:r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modelos</a:t>
            </a:r>
            <a:r>
              <a:rPr lang="en-GB" sz="1400" b="1" i="0" u="none" strike="noStrike" dirty="0">
                <a:effectLst/>
                <a:latin typeface="Arial" panose="020B0604020202020204" pitchFamily="34" charset="0"/>
              </a:rPr>
              <a:t> de </a:t>
            </a:r>
            <a:r>
              <a:rPr lang="en-GB" sz="1400" b="1" i="0" u="none" strike="noStrike" dirty="0" err="1">
                <a:effectLst/>
                <a:latin typeface="Arial" panose="020B0604020202020204" pitchFamily="34" charset="0"/>
              </a:rPr>
              <a:t>inteligencia</a:t>
            </a:r>
            <a:r>
              <a:rPr lang="en-GB" sz="1400" b="1" i="0" u="none" strike="noStrike" dirty="0">
                <a:effectLst/>
                <a:latin typeface="Arial" panose="020B0604020202020204" pitchFamily="34" charset="0"/>
              </a:rPr>
              <a:t> artificial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33DA35-9242-3A10-3EFC-D68A1095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08" y="3700732"/>
            <a:ext cx="2588891" cy="14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6D1B9A5-18FF-5BC6-B0C9-D6044CB9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19" y="3683204"/>
            <a:ext cx="2588890" cy="171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B219D4B-5A4B-A81D-82D7-AF8B16BC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917" y="3710652"/>
            <a:ext cx="2587337" cy="14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84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texto 5">
            <a:extLst>
              <a:ext uri="{FF2B5EF4-FFF2-40B4-BE49-F238E27FC236}">
                <a16:creationId xmlns:a16="http://schemas.microsoft.com/office/drawing/2014/main" id="{75CC49AD-9C92-4838-77E9-33ACB38EA9FE}"/>
              </a:ext>
            </a:extLst>
          </p:cNvPr>
          <p:cNvSpPr txBox="1">
            <a:spLocks/>
          </p:cNvSpPr>
          <p:nvPr/>
        </p:nvSpPr>
        <p:spPr>
          <a:xfrm>
            <a:off x="1563408" y="3753163"/>
            <a:ext cx="2581134" cy="2589930"/>
          </a:xfrm>
          <a:prstGeom prst="rect">
            <a:avLst/>
          </a:prstGeom>
          <a:solidFill>
            <a:srgbClr val="ECDD69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extraen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parte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originales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reorganizarlos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aleatoriamente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para </a:t>
            </a:r>
            <a:r>
              <a:rPr lang="en-GB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crear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nuevos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conjuntos de </a:t>
            </a:r>
            <a:r>
              <a:rPr lang="en-GB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datos</a:t>
            </a:r>
            <a:endParaRPr lang="en-US" sz="16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18F4F91-E1AE-BEE6-9ED5-76D0D87B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TÉCNICAS PARA GENERAR DATOS SINTÉCTICOS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73DB0B5-CE09-78D6-F9BA-12CB5B320202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s-ES_tradnl" dirty="0"/>
              <a:t>Tres técnicas para generar datos sintéticos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8DE584-B60E-B101-1C97-0D453854CD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3408" y="2818957"/>
            <a:ext cx="2581134" cy="881775"/>
          </a:xfrm>
          <a:solidFill>
            <a:srgbClr val="ECDD69"/>
          </a:solidFill>
        </p:spPr>
        <p:txBody>
          <a:bodyPr/>
          <a:lstStyle/>
          <a:p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Técnicas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remuestreo</a:t>
            </a:r>
            <a:endParaRPr lang="es-ES_tradnl" sz="1400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E53EEE3-3DB5-48EA-2F67-B3A85165CA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19663" y="2818957"/>
            <a:ext cx="2581134" cy="881775"/>
          </a:xfrm>
          <a:solidFill>
            <a:srgbClr val="652C80"/>
          </a:solidFill>
        </p:spPr>
        <p:txBody>
          <a:bodyPr/>
          <a:lstStyle/>
          <a:p>
            <a:r>
              <a:rPr lang="en-GB" sz="1800" b="1" i="0" u="none" strike="noStrike" dirty="0" err="1">
                <a:effectLst/>
                <a:latin typeface="Arial" panose="020B0604020202020204" pitchFamily="34" charset="0"/>
              </a:rPr>
              <a:t>Modelado</a:t>
            </a: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effectLst/>
                <a:latin typeface="Arial" panose="020B0604020202020204" pitchFamily="34" charset="0"/>
              </a:rPr>
              <a:t>probabilístico</a:t>
            </a: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 y </a:t>
            </a:r>
            <a:r>
              <a:rPr lang="en-GB" sz="1800" b="1" i="0" u="none" strike="noStrike" dirty="0" err="1">
                <a:effectLst/>
                <a:latin typeface="Arial" panose="020B0604020202020204" pitchFamily="34" charset="0"/>
              </a:rPr>
              <a:t>generativo</a:t>
            </a:r>
            <a:endParaRPr lang="es-ES_tradnl" sz="14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57F8983-6EDE-2D53-D795-63CC14B5C3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75917" y="2818957"/>
            <a:ext cx="2581134" cy="881775"/>
          </a:xfrm>
          <a:solidFill>
            <a:srgbClr val="DC7E30"/>
          </a:solidFill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 err="1">
                <a:effectLst/>
                <a:latin typeface="Arial" panose="020B0604020202020204" pitchFamily="34" charset="0"/>
              </a:rPr>
              <a:t>Métodos</a:t>
            </a: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 de </a:t>
            </a:r>
            <a:r>
              <a:rPr lang="en-GB" sz="1800" b="1" i="0" u="none" strike="noStrike" dirty="0" err="1">
                <a:effectLst/>
                <a:latin typeface="Arial" panose="020B0604020202020204" pitchFamily="34" charset="0"/>
              </a:rPr>
              <a:t>perturbación</a:t>
            </a: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 y </a:t>
            </a:r>
            <a:r>
              <a:rPr lang="en-GB" sz="1800" b="1" i="0" u="none" strike="noStrike" dirty="0" err="1">
                <a:effectLst/>
                <a:latin typeface="Arial" panose="020B0604020202020204" pitchFamily="34" charset="0"/>
              </a:rPr>
              <a:t>enmascaramiento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229F07-E590-1BE6-BF1C-976CECD71B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488" y="1176630"/>
            <a:ext cx="10049786" cy="536087"/>
          </a:xfr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sintéticos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utilizando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técnicas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algoritmos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diseñados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para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imitar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las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características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distribuciones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reales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sin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contener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información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personal o sensible. A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continuación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se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presentan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algunos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enfoques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comunes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utilizados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para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sintéticos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A1606C0-2675-20D4-77F2-C547E8CC76B7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Marcador de texto 12">
            <a:extLst>
              <a:ext uri="{FF2B5EF4-FFF2-40B4-BE49-F238E27FC236}">
                <a16:creationId xmlns:a16="http://schemas.microsoft.com/office/drawing/2014/main" id="{3CB25D51-F6F4-1ED3-4EDE-8DA6AB221C0D}"/>
              </a:ext>
            </a:extLst>
          </p:cNvPr>
          <p:cNvSpPr txBox="1">
            <a:spLocks/>
          </p:cNvSpPr>
          <p:nvPr/>
        </p:nvSpPr>
        <p:spPr>
          <a:xfrm>
            <a:off x="4719663" y="3741426"/>
            <a:ext cx="2581134" cy="2601667"/>
          </a:xfrm>
          <a:prstGeom prst="rect">
            <a:avLst/>
          </a:prstGeom>
          <a:solidFill>
            <a:srgbClr val="652C80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>
                <a:latin typeface="Arial" panose="020B0604020202020204" pitchFamily="34" charset="0"/>
              </a:rPr>
              <a:t>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e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construyen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modelos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probabilísticos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basados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en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las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distribuciones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y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relaciones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observadas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en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los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datos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reales</a:t>
            </a:r>
            <a:endParaRPr lang="es-ES_tradnl" sz="1200" dirty="0"/>
          </a:p>
        </p:txBody>
      </p:sp>
      <p:sp>
        <p:nvSpPr>
          <p:cNvPr id="27" name="Marcador de texto 13">
            <a:extLst>
              <a:ext uri="{FF2B5EF4-FFF2-40B4-BE49-F238E27FC236}">
                <a16:creationId xmlns:a16="http://schemas.microsoft.com/office/drawing/2014/main" id="{BF6AECE6-333D-4B94-61A4-49C516CE2FA4}"/>
              </a:ext>
            </a:extLst>
          </p:cNvPr>
          <p:cNvSpPr txBox="1">
            <a:spLocks/>
          </p:cNvSpPr>
          <p:nvPr/>
        </p:nvSpPr>
        <p:spPr>
          <a:xfrm>
            <a:off x="7875917" y="3753163"/>
            <a:ext cx="2581134" cy="2630624"/>
          </a:xfrm>
          <a:prstGeom prst="rect">
            <a:avLst/>
          </a:prstGeom>
          <a:solidFill>
            <a:srgbClr val="DC7E30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</a:pPr>
            <a:r>
              <a:rPr lang="en-GB" sz="1600" b="0" dirty="0">
                <a:latin typeface="Arial" panose="020B0604020202020204" pitchFamily="34" charset="0"/>
              </a:rPr>
              <a:t>L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os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datos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reales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se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modifican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y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perturban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de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manera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controlada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para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proteger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la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privacidad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mientras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se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conservan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ciertas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características</a:t>
            </a: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1600" b="0" i="0" u="none" strike="noStrike" dirty="0" err="1">
                <a:effectLst/>
                <a:latin typeface="Arial" panose="020B0604020202020204" pitchFamily="34" charset="0"/>
              </a:rPr>
              <a:t>importantes</a:t>
            </a:r>
            <a:endParaRPr lang="en-GB" sz="12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4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C9CDBA5C-1FC8-8544-2427-F15A01C1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Según GARTNER, “el 60% de los datos en 2024 serán datos sintéticos”</a:t>
            </a:r>
          </a:p>
        </p:txBody>
      </p:sp>
    </p:spTree>
    <p:extLst>
      <p:ext uri="{BB962C8B-B14F-4D97-AF65-F5344CB8AC3E}">
        <p14:creationId xmlns:p14="http://schemas.microsoft.com/office/powerpoint/2010/main" val="35628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76E8699-2F1F-5B74-613E-71CA48A3FA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1800" dirty="0"/>
              <a:t>Serie:</a:t>
            </a:r>
          </a:p>
          <a:p>
            <a:r>
              <a:rPr lang="es-ES" sz="1800" dirty="0"/>
              <a:t>Tecnologías emergentes y datos abiertos</a:t>
            </a:r>
          </a:p>
          <a:p>
            <a:endParaRPr lang="es-ES_tradnl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2F2936F-B1AE-CD85-905C-B0F80BB0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Datos Sintéticos ¿qué son? Y ¿para que se usan?</a:t>
            </a:r>
            <a:br>
              <a:rPr lang="es-ES" sz="4000" dirty="0"/>
            </a:b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437284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E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52C80"/>
      </a:accent1>
      <a:accent2>
        <a:srgbClr val="E05206"/>
      </a:accent2>
      <a:accent3>
        <a:srgbClr val="DFAC37"/>
      </a:accent3>
      <a:accent4>
        <a:srgbClr val="6C8A37"/>
      </a:accent4>
      <a:accent5>
        <a:srgbClr val="205C7B"/>
      </a:accent5>
      <a:accent6>
        <a:srgbClr val="7F7F7F"/>
      </a:accent6>
      <a:hlink>
        <a:srgbClr val="0563C1"/>
      </a:hlink>
      <a:folHlink>
        <a:srgbClr val="954F72"/>
      </a:folHlink>
    </a:clrScheme>
    <a:fontScheme name="Red.e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636E162185FC4485D0A3607FCA1ACE" ma:contentTypeVersion="13" ma:contentTypeDescription="Crear nuevo documento." ma:contentTypeScope="" ma:versionID="41f3a0979cfe8740545236f0fc7b706f">
  <xsd:schema xmlns:xsd="http://www.w3.org/2001/XMLSchema" xmlns:xs="http://www.w3.org/2001/XMLSchema" xmlns:p="http://schemas.microsoft.com/office/2006/metadata/properties" xmlns:ns2="603d263e-f240-4366-b5e4-98da94f82637" xmlns:ns3="cb2f863a-f724-4fe0-b931-97988f8e8c11" targetNamespace="http://schemas.microsoft.com/office/2006/metadata/properties" ma:root="true" ma:fieldsID="f78ee3df7adf2a6ae75a44896258d1a8" ns2:_="" ns3:_="">
    <xsd:import namespace="603d263e-f240-4366-b5e4-98da94f82637"/>
    <xsd:import namespace="cb2f863a-f724-4fe0-b931-97988f8e8c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d263e-f240-4366-b5e4-98da94f826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3e72c241-18b6-4900-8c08-d1ecc7d685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f863a-f724-4fe0-b931-97988f8e8c1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8c60988-08cd-488b-9574-0ba89df9a24d}" ma:internalName="TaxCatchAll" ma:showField="CatchAllData" ma:web="cb2f863a-f724-4fe0-b931-97988f8e8c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2f863a-f724-4fe0-b931-97988f8e8c11" xsi:nil="true"/>
    <lcf76f155ced4ddcb4097134ff3c332f xmlns="603d263e-f240-4366-b5e4-98da94f82637">
      <Terms xmlns="http://schemas.microsoft.com/office/infopath/2007/PartnerControls"/>
    </lcf76f155ced4ddcb4097134ff3c332f>
    <SharedWithUsers xmlns="cb2f863a-f724-4fe0-b931-97988f8e8c11">
      <UserInfo>
        <DisplayName/>
        <AccountId xsi:nil="true"/>
        <AccountType/>
      </UserInfo>
    </SharedWithUsers>
    <MediaLengthInSeconds xmlns="603d263e-f240-4366-b5e4-98da94f82637" xsi:nil="true"/>
  </documentManagement>
</p:properties>
</file>

<file path=customXml/itemProps1.xml><?xml version="1.0" encoding="utf-8"?>
<ds:datastoreItem xmlns:ds="http://schemas.openxmlformats.org/officeDocument/2006/customXml" ds:itemID="{DC093640-876C-453E-861D-0EE30BD8F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d263e-f240-4366-b5e4-98da94f82637"/>
    <ds:schemaRef ds:uri="cb2f863a-f724-4fe0-b931-97988f8e8c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456AE2-1C0A-4CC9-9F02-0F626E728D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6262F3-DA46-4F03-99F2-4AA2BB14A493}">
  <ds:schemaRefs>
    <ds:schemaRef ds:uri="http://schemas.microsoft.com/office/2006/metadata/properties"/>
    <ds:schemaRef ds:uri="http://schemas.microsoft.com/office/infopath/2007/PartnerControls"/>
    <ds:schemaRef ds:uri="cb2f863a-f724-4fe0-b931-97988f8e8c11"/>
    <ds:schemaRef ds:uri="603d263e-f240-4366-b5e4-98da94f826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352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Myriad Pro</vt:lpstr>
      <vt:lpstr>Neutra Text</vt:lpstr>
      <vt:lpstr>Tema de Office</vt:lpstr>
      <vt:lpstr>Presentación de PowerPoint</vt:lpstr>
      <vt:lpstr>Datos Sintéticos</vt:lpstr>
      <vt:lpstr>DATOS SINTÉTICOS VS DATOS REALES</vt:lpstr>
      <vt:lpstr>APLICACIONES DE LOS DATOS SINTÉTICOS</vt:lpstr>
      <vt:lpstr>TÉCNICAS PARA GENERAR DATOS SINTÉCTICOS</vt:lpstr>
      <vt:lpstr>Según GARTNER, “el 60% de los datos en 2024 serán datos sintéticos”</vt:lpstr>
      <vt:lpstr>Datos Sintéticos ¿qué son? Y ¿para que se usan?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Fernandez Rodriguez</dc:creator>
  <cp:lastModifiedBy>Estefania Diaz Viteri</cp:lastModifiedBy>
  <cp:revision>58</cp:revision>
  <dcterms:created xsi:type="dcterms:W3CDTF">2020-07-28T12:03:21Z</dcterms:created>
  <dcterms:modified xsi:type="dcterms:W3CDTF">2023-10-18T10:04:56Z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0x010100C6636E162185FC4485D0A3607FCA1ACE</vt:lpwstr>
  </property>
  <property fmtid="{D5CDD505-2E9C-101B-9397-08002B2CF9AE}" pid="3" name="Order">
    <vt:r8>3964700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{"FileActivityType":"9","FileActivityTimeStamp":"2023-08-04T11:18:17.580Z","FileActivityUsersOnPage":[{"DisplayName":"Yaiza Oliva Martín","Id":"yaolivam@externos-red.gob.es"}],"FileActivityNavigationId":null}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