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1" r:id="rId7"/>
    <p:sldId id="264" r:id="rId8"/>
    <p:sldId id="265" r:id="rId9"/>
    <p:sldId id="262" r:id="rId10"/>
    <p:sldId id="260" r:id="rId11"/>
    <p:sldId id="266" r:id="rId12"/>
    <p:sldId id="267" r:id="rId13"/>
    <p:sldId id="268" r:id="rId14"/>
    <p:sldId id="269" r:id="rId15"/>
    <p:sldId id="270" r:id="rId16"/>
    <p:sldId id="263" r:id="rId17"/>
    <p:sldId id="272" r:id="rId18"/>
    <p:sldId id="273" r:id="rId19"/>
    <p:sldId id="274" r:id="rId20"/>
    <p:sldId id="275" r:id="rId21"/>
    <p:sldId id="258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75"/>
    <a:srgbClr val="235D7A"/>
    <a:srgbClr val="ECDD69"/>
    <a:srgbClr val="EF762F"/>
    <a:srgbClr val="8AAE46"/>
    <a:srgbClr val="EBC012"/>
    <a:srgbClr val="652C80"/>
    <a:srgbClr val="DC7E30"/>
    <a:srgbClr val="D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7CD72-FB06-57C7-9DD0-21E5504CF5B9}" v="38" dt="2023-05-31T15:29:3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94632"/>
  </p:normalViewPr>
  <p:slideViewPr>
    <p:cSldViewPr snapToGrid="0">
      <p:cViewPr varScale="1">
        <p:scale>
          <a:sx n="81" d="100"/>
          <a:sy n="81" d="100"/>
        </p:scale>
        <p:origin x="1147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DBF5-981A-E34B-BCAC-EB0DFDD3025B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E057-56BC-F640-9BEC-260E0052BA6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005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E057-56BC-F640-9BEC-260E0052BA6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698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E057-56BC-F640-9BEC-260E0052BA6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051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E057-56BC-F640-9BEC-260E0052BA6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41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490497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250442" cy="529143"/>
          </a:xfrm>
          <a:prstGeom prst="rect">
            <a:avLst/>
          </a:prstGeom>
          <a:solidFill>
            <a:srgbClr val="235D7A"/>
          </a:solidFill>
        </p:spPr>
        <p:txBody>
          <a:bodyPr anchor="ctr"/>
          <a:lstStyle>
            <a:lvl1pPr algn="ctr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5224476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06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8B3BD-D400-4180-88F9-2CD4C78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1168"/>
          <a:stretch/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DEF4D2-D7A5-448B-996D-865C0154D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1602185"/>
            <a:ext cx="9334500" cy="3653631"/>
          </a:xfrm>
          <a:prstGeom prst="rect">
            <a:avLst/>
          </a:prstGeom>
          <a:solidFill>
            <a:srgbClr val="0D4375">
              <a:alpha val="81071"/>
            </a:srgbClr>
          </a:solidFill>
        </p:spPr>
        <p:txBody>
          <a:bodyPr lIns="720000" tIns="46800" rIns="72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7053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66D0BDA0-9D2A-4F87-ACAC-7BA9D903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6693"/>
            <a:ext cx="6363878" cy="1116774"/>
          </a:xfrm>
          <a:prstGeom prst="rect">
            <a:avLst/>
          </a:prstGeom>
          <a:solidFill>
            <a:srgbClr val="235D7A"/>
          </a:solidFill>
        </p:spPr>
        <p:txBody>
          <a:bodyPr lIns="648000" tIns="216000" rIns="648000" bIns="216000"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 </a:t>
            </a:r>
            <a:r>
              <a:rPr lang="es-ES" dirty="0" err="1"/>
              <a:t>inventore</a:t>
            </a:r>
            <a:r>
              <a:rPr lang="es-ES" dirty="0"/>
              <a:t> </a:t>
            </a:r>
            <a:r>
              <a:rPr lang="es-ES" dirty="0" err="1"/>
              <a:t>veritatis</a:t>
            </a:r>
            <a:r>
              <a:rPr lang="es-ES" dirty="0"/>
              <a:t>.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A052FBCD-E7A7-4CF3-A84F-5B8BAAF4D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062162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1pPr>
            <a:lvl2pPr marL="7429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2pPr>
            <a:lvl3pPr marL="12001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3pPr>
            <a:lvl4pPr marL="16573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4pPr>
            <a:lvl5pPr marL="21145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EF93F7F-BC8D-451D-9528-219DE391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6363878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375B660-D70B-4515-96CA-CDF0FAFD8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3428997"/>
            <a:ext cx="5426262" cy="43749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FEE6E45-D9DD-F798-0940-3CA47DC3E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538" r="27754" b="1515"/>
          <a:stretch/>
        </p:blipFill>
        <p:spPr>
          <a:xfrm>
            <a:off x="7371644" y="-1"/>
            <a:ext cx="4820356" cy="68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 y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2F1F2B-D66A-43D5-BA44-17C19818B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2BB4AD7A-BD3C-4357-885D-884947F0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590" y="1272693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D698B2DB-A4E2-447E-99C2-D43CEF2B3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0" y="1699424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CC7527-A643-4F23-9AB8-48D8F01E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91" y="3241687"/>
            <a:ext cx="2684868" cy="2621184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82E0BB-9397-4541-A7D4-53CABA49F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162" y="3243283"/>
            <a:ext cx="2684868" cy="2630079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C0ECAAA5-0F56-431A-B5C5-18AE0D2A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9733" y="3241686"/>
            <a:ext cx="2684868" cy="2621184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A681B941-AD96-470A-8E68-869B21B4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8541" y="3241685"/>
            <a:ext cx="2684868" cy="2621184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8D2CCB0-0BE0-4D48-BB86-62947F271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592" y="6074518"/>
            <a:ext cx="11474818" cy="2624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 i="1">
                <a:solidFill>
                  <a:srgbClr val="0D43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D8C4651C-210D-4DF5-AB5D-B85B5B493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91" y="2611808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BEACED-DD05-4C8D-7B5D-9F8122F9DEF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B33EECA-64A0-4FDD-B3F8-FC5D80FD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2880"/>
            <a:ext cx="12191999" cy="21351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52375E-B081-406D-8171-D44C7CB89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B1DC4F3-DA16-4B22-8386-7DABF05EB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1999" cy="42673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BFFFB626-BB1B-44E8-AC47-C4D30F193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26731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0A1337E-9063-4BBF-99BB-B9D0FCBE7E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61328" y="6383787"/>
            <a:ext cx="8625946" cy="2632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4B60F511-8761-4782-88D0-AE523227A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764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62138691-1756-48EE-B0A6-888309005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764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7A2D135E-3388-4B61-9125-493C26B8E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9805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3E72CD1-77B7-430E-910D-EBC4996917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9805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CFDBDE7-E6D2-4678-BE22-4E93E7CD852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4324" y="4722880"/>
            <a:ext cx="746329" cy="2135120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</a:t>
            </a:r>
            <a:br>
              <a:rPr lang="es-ES" dirty="0"/>
            </a:br>
            <a:r>
              <a:rPr lang="es-ES" dirty="0"/>
              <a:t> editar texto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EAE1A3D9-2EDC-4277-9063-B98D6981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1327" y="424218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0FD0A7F9-0788-4F29-9F3C-0644B6D62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0389" y="4246149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3468539A-EC44-461B-9D4B-5AA1B1D37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9451" y="4229421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D1A0D3FC-A052-4CF9-99E5-B0A18F5B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78512" y="422942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CF72D2-525C-472D-B106-6C3B28A7444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bg1"/>
                </a:solidFill>
              </a:rPr>
              <a:t>‹Nº›</a:t>
            </a:fld>
            <a:endParaRPr lang="es-E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ular 28">
            <a:extLst>
              <a:ext uri="{FF2B5EF4-FFF2-40B4-BE49-F238E27FC236}">
                <a16:creationId xmlns:a16="http://schemas.microsoft.com/office/drawing/2014/main" id="{DD145E8B-851C-45D3-B120-3FEB57CC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325054" y="991054"/>
            <a:ext cx="11733892" cy="11733892"/>
          </a:xfrm>
          <a:prstGeom prst="pie">
            <a:avLst>
              <a:gd name="adj1" fmla="val 0"/>
              <a:gd name="adj2" fmla="val 54116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565C71-DF8B-4E46-B1BB-0395D75FD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826" y="415687"/>
            <a:ext cx="6518965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EF76703-8667-4C20-A80D-07B2C2B2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826" y="1281658"/>
            <a:ext cx="6518965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3625F2B0-05D5-4661-BF2A-FDE9B16CF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826" y="1708389"/>
            <a:ext cx="6518966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Circular 27">
            <a:extLst>
              <a:ext uri="{FF2B5EF4-FFF2-40B4-BE49-F238E27FC236}">
                <a16:creationId xmlns:a16="http://schemas.microsoft.com/office/drawing/2014/main" id="{14758BC2-E02A-40BD-8A6A-38A905B0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059415" y="-4140798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6C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722DBB-6CBB-7504-09C0-DEAEAD682C87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9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F4F4DB-90B3-4E9A-8954-670226F13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297" y="415687"/>
            <a:ext cx="10494336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E47198EE-4D12-4880-A970-369CE993B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97" y="1281658"/>
            <a:ext cx="10494336" cy="426731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Circular 8">
            <a:extLst>
              <a:ext uri="{FF2B5EF4-FFF2-40B4-BE49-F238E27FC236}">
                <a16:creationId xmlns:a16="http://schemas.microsoft.com/office/drawing/2014/main" id="{992F4ED6-0A03-448F-95A3-B4A576BF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4142289" y="2715711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235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F5F737-F8CE-97BA-98C2-CD69CC9AF1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4D5EBA58-0A56-4C98-B836-1719EC64A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658" y="5451053"/>
            <a:ext cx="2718578" cy="104984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F844D-ACE6-4533-99D7-6224645A8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321FA4-D705-4CC7-945A-A362251E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6" y="5265477"/>
            <a:ext cx="2779695" cy="1235419"/>
          </a:xfrm>
          <a:prstGeom prst="rect">
            <a:avLst/>
          </a:prstGeom>
        </p:spPr>
      </p:pic>
      <p:sp>
        <p:nvSpPr>
          <p:cNvPr id="10" name="Triángulo 8">
            <a:extLst>
              <a:ext uri="{FF2B5EF4-FFF2-40B4-BE49-F238E27FC236}">
                <a16:creationId xmlns:a16="http://schemas.microsoft.com/office/drawing/2014/main" id="{DA1E5738-6BA2-43F8-BA67-8109C4F23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674152" y="5672408"/>
            <a:ext cx="840827" cy="48219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Myriad Pro" panose="020B0503030403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90F77E-2172-4520-9DBD-BB1218A32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417219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376A91-393B-6D6F-0E81-7A51D87E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sp>
        <p:nvSpPr>
          <p:cNvPr id="3" name="Marcador de texto 11">
            <a:extLst>
              <a:ext uri="{FF2B5EF4-FFF2-40B4-BE49-F238E27FC236}">
                <a16:creationId xmlns:a16="http://schemas.microsoft.com/office/drawing/2014/main" id="{78083A20-374F-43EB-AD95-10DD7DA3F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6711" y="5451053"/>
            <a:ext cx="2718578" cy="1049843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DCBB3-9ED7-2F6F-0FD7-4BC9A780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853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DE1F1-8B00-46CB-9692-514B5BB18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69E6FC-73EB-F9DD-D544-B0622697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2946358F-7340-4A81-AA2D-2961F7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688152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5867C3CC-1783-4461-9F44-627C801EED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3343835"/>
            <a:ext cx="4904475" cy="69558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Subtítulo a dos líneas cuando se necesite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4F5E9910-DCC8-40D4-A68C-B924FFDF8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854" y="4245254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2CB7D6-3996-0B4A-B316-CF706304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504F97F-2FA7-144B-B3E7-A2EB1DEEEE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1EB2FB89-79D9-D049-8494-C28001B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  <p:pic>
        <p:nvPicPr>
          <p:cNvPr id="3" name="Imagen 8">
            <a:extLst>
              <a:ext uri="{FF2B5EF4-FFF2-40B4-BE49-F238E27FC236}">
                <a16:creationId xmlns:a16="http://schemas.microsoft.com/office/drawing/2014/main" id="{FF7F09FC-CB7D-A975-01D6-EB63610F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13F07B3-E273-4726-8BA0-AB7CED51B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57D75C3-2B73-4348-81E5-D738A5AD8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68E73F3F-B152-4D64-8B67-CCFD5625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B3A535-CD18-01F7-FB9E-FF544BF1B74D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5BC730-B789-47F8-9715-2BA8E3F43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3D3ABF-4725-0B2B-19DF-A7AF60B92E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D6A220B-E37D-4458-8C61-6D032D07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</a:t>
            </a:r>
            <a:br>
              <a:rPr lang="es-ES" dirty="0"/>
            </a:br>
            <a:r>
              <a:rPr lang="es-ES" dirty="0"/>
              <a:t>TÍTULO DE LA DIAPOSITIVA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6A56D0B-55B1-413D-BF55-26787AB50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título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EC3AB45-FAD3-4F80-A91E-5DF9B411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587"/>
            <a:ext cx="5157787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F89A1BDA-D99D-4077-BF55-DE6680D5F4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titulo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2CF903AF-B877-4654-9E6C-785CAC448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587"/>
            <a:ext cx="5183188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55082-99F6-8430-3155-52375908BB6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A328D4D-A2D6-41C0-B52B-677687A29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</a:t>
            </a:r>
            <a:br>
              <a:rPr lang="es-ES" dirty="0"/>
            </a:br>
            <a:r>
              <a:rPr lang="es-ES" dirty="0"/>
              <a:t>NOMBRE DEL TITULO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73BE3F9-82DC-41D8-BC4E-6C62B933A6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gráfico 7">
            <a:extLst>
              <a:ext uri="{FF2B5EF4-FFF2-40B4-BE49-F238E27FC236}">
                <a16:creationId xmlns:a16="http://schemas.microsoft.com/office/drawing/2014/main" id="{99B9F157-D81F-46C1-8752-2FE5E115845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9788" y="2453838"/>
            <a:ext cx="10526712" cy="367051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3D14E76-9605-4FB0-B253-38E0F8605EC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0A819F-08F9-8592-D13F-CD62E2C69CE6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EE8AAB9-6C9D-4B83-A7A6-A657B5BF3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5C3C397-8E3F-4EB2-BC24-6E8BB017E0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2CF59B-2FD7-4752-BA25-35738E258D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6" name="Marcador de tabla 23">
            <a:extLst>
              <a:ext uri="{FF2B5EF4-FFF2-40B4-BE49-F238E27FC236}">
                <a16:creationId xmlns:a16="http://schemas.microsoft.com/office/drawing/2014/main" id="{60F40EB8-CECA-4B8D-BA0E-EB4C6D1B8E1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9788" y="2274888"/>
            <a:ext cx="10526712" cy="364807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31CAC5-F97A-B920-4012-7AA7E3424DA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6DD83E8-E023-4B2B-922B-55C61C8DF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645FB17-DA17-42AD-A4EA-CBE02E1C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latin typeface="+mn-lt"/>
              </a:defRPr>
            </a:lvl1pPr>
            <a:lvl2pPr algn="l">
              <a:defRPr sz="2600">
                <a:latin typeface="+mn-lt"/>
              </a:defRPr>
            </a:lvl2pPr>
            <a:lvl3pPr algn="l">
              <a:defRPr sz="2400">
                <a:latin typeface="+mn-lt"/>
              </a:defRPr>
            </a:lvl3pPr>
            <a:lvl4pPr algn="l">
              <a:defRPr sz="2000">
                <a:latin typeface="+mn-lt"/>
              </a:defRPr>
            </a:lvl4pPr>
            <a:lvl5pPr algn="l"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DA61234F-DF09-4DE1-962E-D490C533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42F26F-3EB7-E448-7D29-5C43DB19265E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1B494D-99DC-45D9-98B7-B2418CE6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68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57C797-17C4-4063-B725-E58E56F4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DADE31B5-7908-47F5-ACDD-2865888F5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9225" y="987425"/>
            <a:ext cx="6419850" cy="4881563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FA8C5D-46CC-4C78-8756-ABC7D800EFB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2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52C8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medicines/what-we-publish-medicines-when#veterinary-medicines-section" TargetMode="External"/><Relationship Id="rId2" Type="http://schemas.openxmlformats.org/officeDocument/2006/relationships/hyperlink" Target="https://www.ema.europa.eu/en/medicines/what-we-publish-medicines-when#human-medicines-section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spa.juntadeandalucia.es/servicioandaluzdesalud/ciudadania/app-salud-andalucia" TargetMode="External"/><Relationship Id="rId4" Type="http://schemas.openxmlformats.org/officeDocument/2006/relationships/hyperlink" Target="https://www.sanidad.gob.es/estadEstudios/portada/home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inee/portada.html" TargetMode="External"/><Relationship Id="rId2" Type="http://schemas.openxmlformats.org/officeDocument/2006/relationships/hyperlink" Target="https://eurydice.eacea.ec.europa.eu/national-education-systems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uropeana.eu/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mujeres.gob.es/MujerCifras/Home.htm" TargetMode="External"/><Relationship Id="rId2" Type="http://schemas.openxmlformats.org/officeDocument/2006/relationships/hyperlink" Target="https://eige.europa.eu/gender-equality-index/2022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violenciagenero.igualdad.gob.es/violenciaEnCifras/home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s/library/page/databases" TargetMode="External"/><Relationship Id="rId2" Type="http://schemas.openxmlformats.org/officeDocument/2006/relationships/hyperlink" Target="https://datos.bancomundial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atos.gob.es/es/catalogo" TargetMode="External"/><Relationship Id="rId5" Type="http://schemas.openxmlformats.org/officeDocument/2006/relationships/hyperlink" Target="https://www.ine.es/" TargetMode="External"/><Relationship Id="rId4" Type="http://schemas.openxmlformats.org/officeDocument/2006/relationships/hyperlink" Target="https://data.oecd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.org/data-resources" TargetMode="External"/><Relationship Id="rId2" Type="http://schemas.openxmlformats.org/officeDocument/2006/relationships/hyperlink" Target="https://www.imf.org/en/Data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who.int/es/data" TargetMode="External"/><Relationship Id="rId4" Type="http://schemas.openxmlformats.org/officeDocument/2006/relationships/hyperlink" Target="https://www.fao.org/faostat/es/#hom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drid.org/iestadis/ODS/ODS_CM.htm" TargetMode="External"/><Relationship Id="rId13" Type="http://schemas.openxmlformats.org/officeDocument/2006/relationships/hyperlink" Target="https://www.idescat.cat/indicadors/?id=ods" TargetMode="External"/><Relationship Id="rId3" Type="http://schemas.openxmlformats.org/officeDocument/2006/relationships/hyperlink" Target="https://ourworldindata.org/" TargetMode="External"/><Relationship Id="rId7" Type="http://schemas.openxmlformats.org/officeDocument/2006/relationships/hyperlink" Target="https://sadeiasturias.github.io/indicadores-ods-asturias/" TargetMode="External"/><Relationship Id="rId12" Type="http://schemas.openxmlformats.org/officeDocument/2006/relationships/hyperlink" Target="https://www3.gobiernodecanarias.org/aplicaciones/appsistac/ods/" TargetMode="External"/><Relationship Id="rId2" Type="http://schemas.openxmlformats.org/officeDocument/2006/relationships/hyperlink" Target="https://sdg-tracker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qualmeasures2030.org/data-hub/" TargetMode="External"/><Relationship Id="rId11" Type="http://schemas.openxmlformats.org/officeDocument/2006/relationships/hyperlink" Target="https://ods-cantabria.github.io/ods-cantabria/" TargetMode="External"/><Relationship Id="rId5" Type="http://schemas.openxmlformats.org/officeDocument/2006/relationships/hyperlink" Target="https://dashboards.sdgindex.org/" TargetMode="External"/><Relationship Id="rId10" Type="http://schemas.openxmlformats.org/officeDocument/2006/relationships/hyperlink" Target="https://www.juntadeandalucia.es/institutodeestadisticaycartografia/ods/index.htm" TargetMode="External"/><Relationship Id="rId4" Type="http://schemas.openxmlformats.org/officeDocument/2006/relationships/hyperlink" Target="https://www.sdgindex.org/" TargetMode="External"/><Relationship Id="rId9" Type="http://schemas.openxmlformats.org/officeDocument/2006/relationships/hyperlink" Target="https://www.ige.gal/Shiny/Agenda2030/" TargetMode="External"/><Relationship Id="rId14" Type="http://schemas.openxmlformats.org/officeDocument/2006/relationships/hyperlink" Target="https://www.caib.es/sites/agenda2030/es/agenda_2030/?campa=y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echa">
            <a:extLst>
              <a:ext uri="{FF2B5EF4-FFF2-40B4-BE49-F238E27FC236}">
                <a16:creationId xmlns:a16="http://schemas.microsoft.com/office/drawing/2014/main" id="{6B135BAB-AA5B-4350-8A05-3F1D7E1F3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54" y="4236653"/>
            <a:ext cx="5224476" cy="354287"/>
          </a:xfrm>
        </p:spPr>
        <p:txBody>
          <a:bodyPr/>
          <a:lstStyle/>
          <a:p>
            <a:r>
              <a:rPr lang="es-ES" dirty="0"/>
              <a:t>MARZO 2024</a:t>
            </a:r>
          </a:p>
        </p:txBody>
      </p:sp>
      <p:sp>
        <p:nvSpPr>
          <p:cNvPr id="3" name="Título">
            <a:extLst>
              <a:ext uri="{FF2B5EF4-FFF2-40B4-BE49-F238E27FC236}">
                <a16:creationId xmlns:a16="http://schemas.microsoft.com/office/drawing/2014/main" id="{97E1035B-6F87-4A53-A54B-2129881D4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854" y="2323884"/>
            <a:ext cx="4751079" cy="170074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ES_tradnl" sz="4000" dirty="0">
                <a:solidFill>
                  <a:schemeClr val="bg1"/>
                </a:solidFill>
              </a:rPr>
              <a:t>DATOS ABIERTOS</a:t>
            </a:r>
            <a:r>
              <a:rPr lang="es-ES_tradnl" sz="4000" baseline="0" dirty="0">
                <a:solidFill>
                  <a:schemeClr val="bg1"/>
                </a:solidFill>
              </a:rPr>
              <a:t> PARA CUMPLIR CON LOS ODS</a:t>
            </a:r>
            <a:endParaRPr lang="es-ES_trad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4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3585122"/>
            <a:ext cx="6363878" cy="278262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Falta de 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capacidad institucional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ausencia de</a:t>
            </a:r>
            <a:r>
              <a:rPr lang="es-ES" sz="1600" b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medios humanos, técnicos o financieros 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necesarios.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Falta de 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transparencia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en algunos casos puede resultar complicado obtener cierto tipo de información.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Barreras de 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acceso a los datos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debido a </a:t>
            </a:r>
            <a:r>
              <a:rPr lang="es-ES" sz="1600" b="0" i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limitaciones legales, políticas o culturales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Dificultad para 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medir ciertos indicadores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debido a la complejidad de los temas que tratan o a su abstracción.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Falta de 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estandarización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</a:rPr>
              <a:t>,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lo que </a:t>
            </a:r>
            <a:r>
              <a:rPr lang="es-ES" sz="1600" b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dificulta la medición y la comparabilidad 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al no contar con una base única de referencia.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ulo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3060361"/>
            <a:ext cx="5426262" cy="437492"/>
          </a:xfrm>
        </p:spPr>
        <p:txBody>
          <a:bodyPr/>
          <a:lstStyle/>
          <a:p>
            <a:r>
              <a:rPr lang="es-ES" dirty="0"/>
              <a:t>Causas frecuentes</a:t>
            </a:r>
          </a:p>
        </p:txBody>
      </p:sp>
      <p:sp>
        <p:nvSpPr>
          <p:cNvPr id="8" name="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13569"/>
            <a:ext cx="6363878" cy="1254441"/>
          </a:xfrm>
        </p:spPr>
        <p:txBody>
          <a:bodyPr lIns="360000" rIns="360000"/>
          <a:lstStyle/>
          <a:p>
            <a:r>
              <a:rPr lang="es-ES" dirty="0"/>
              <a:t>Existen todavía grandes lagunas de datos que dificultan considerablemente el seguimiento del avance en algunos objetivos, y por tanto también su consecución efectiva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GRANDES LAGUNAS DE DATOS</a:t>
            </a:r>
          </a:p>
        </p:txBody>
      </p:sp>
    </p:spTree>
    <p:extLst>
      <p:ext uri="{BB962C8B-B14F-4D97-AF65-F5344CB8AC3E}">
        <p14:creationId xmlns:p14="http://schemas.microsoft.com/office/powerpoint/2010/main" val="274261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">
            <a:extLst>
              <a:ext uri="{FF2B5EF4-FFF2-40B4-BE49-F238E27FC236}">
                <a16:creationId xmlns:a16="http://schemas.microsoft.com/office/drawing/2014/main" id="{C9CDBA5C-1FC8-8544-2427-F15A01C1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LOS DATOS ABIERTOS COMO HERRAMIENTAS PARA EL DESARROLLO</a:t>
            </a:r>
          </a:p>
        </p:txBody>
      </p:sp>
    </p:spTree>
    <p:extLst>
      <p:ext uri="{BB962C8B-B14F-4D97-AF65-F5344CB8AC3E}">
        <p14:creationId xmlns:p14="http://schemas.microsoft.com/office/powerpoint/2010/main" val="396296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90688"/>
            <a:ext cx="6363878" cy="1412779"/>
          </a:xfrm>
        </p:spPr>
        <p:txBody>
          <a:bodyPr lIns="360000" rIns="360000"/>
          <a:lstStyle/>
          <a:p>
            <a:r>
              <a:rPr lang="es-ES" dirty="0"/>
              <a:t>Los beneficios de los datos abiertos en la salud y el bienestar van desde el apoyo en la prestación de los servicios básicos a la elaboración de estudios que pueden tener un impacto significativo en la calidad y el coste de la asistencia sanitaria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4060594"/>
            <a:ext cx="6363878" cy="2508882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Registro de la Agencia Europea de Medicamentos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datos de ensayos clínicos e información sobre el ciclo de desarrollo de las medicinas, tanto de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uso humano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como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veterinario</a:t>
            </a:r>
            <a:r>
              <a:rPr lang="es-ES" sz="1400" b="0" i="0" u="sng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s-E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s-E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Sistema de Información Sanitaria</a:t>
            </a:r>
            <a:r>
              <a:rPr lang="es-ES" sz="14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(SIS)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recopila y analiza datos de salud para mejorar la calidad de la atención médica y reducir los costes del sistema de sanitario.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Salud Andalucía</a:t>
            </a:r>
            <a:r>
              <a:rPr lang="es-ES" sz="14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y </a:t>
            </a:r>
            <a:r>
              <a:rPr lang="es-ES" sz="1400" b="1" i="0" u="none" strike="noStrike" dirty="0" err="1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ClicSalud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aplicación institucional que ofrece acceso a toda una serie de datos sanitarios de gran utilidad.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ES" sz="1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3</a:t>
            </a:r>
            <a:br>
              <a:rPr lang="es-ES" dirty="0"/>
            </a:br>
            <a:r>
              <a:rPr lang="es-ES" dirty="0"/>
              <a:t>SALUD Y BIENESTAR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3330813"/>
            <a:ext cx="5426262" cy="437492"/>
          </a:xfrm>
        </p:spPr>
        <p:txBody>
          <a:bodyPr/>
          <a:lstStyle/>
          <a:p>
            <a:r>
              <a:rPr lang="es-ES" dirty="0"/>
              <a:t>Algunos ejemplos</a:t>
            </a:r>
          </a:p>
        </p:txBody>
      </p:sp>
    </p:spTree>
    <p:extLst>
      <p:ext uri="{BB962C8B-B14F-4D97-AF65-F5344CB8AC3E}">
        <p14:creationId xmlns:p14="http://schemas.microsoft.com/office/powerpoint/2010/main" val="281303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8">
            <a:extLst>
              <a:ext uri="{FF2B5EF4-FFF2-40B4-BE49-F238E27FC236}">
                <a16:creationId xmlns:a16="http://schemas.microsoft.com/office/drawing/2014/main" id="{88C448AE-55AD-73C1-88FB-8D0A0D33E3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2439" y="3913224"/>
            <a:ext cx="2684868" cy="1784146"/>
          </a:xfrm>
        </p:spPr>
        <p:txBody>
          <a:bodyPr/>
          <a:lstStyle/>
          <a:p>
            <a:r>
              <a:rPr lang="es-ES" dirty="0"/>
              <a:t>INVESTIGACIÓN EN EL ÁMBITO DE LA SALUD</a:t>
            </a:r>
          </a:p>
        </p:txBody>
      </p:sp>
      <p:sp>
        <p:nvSpPr>
          <p:cNvPr id="20" name="7">
            <a:extLst>
              <a:ext uri="{FF2B5EF4-FFF2-40B4-BE49-F238E27FC236}">
                <a16:creationId xmlns:a16="http://schemas.microsoft.com/office/drawing/2014/main" id="{A13AA89E-650E-8D27-1B2D-263670117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7033" y="3906266"/>
            <a:ext cx="2684868" cy="1791104"/>
          </a:xfrm>
        </p:spPr>
        <p:txBody>
          <a:bodyPr/>
          <a:lstStyle/>
          <a:p>
            <a:r>
              <a:rPr lang="es-ES" dirty="0"/>
              <a:t>FACTORES DE </a:t>
            </a:r>
            <a:br>
              <a:rPr lang="es-ES" dirty="0"/>
            </a:br>
            <a:r>
              <a:rPr lang="es-ES" dirty="0"/>
              <a:t>ESTILO DE VIDA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17A21BA9-6E5D-F6E8-E68E-2812A80EC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627" y="3915160"/>
            <a:ext cx="2684868" cy="1791104"/>
          </a:xfrm>
        </p:spPr>
        <p:txBody>
          <a:bodyPr/>
          <a:lstStyle/>
          <a:p>
            <a:r>
              <a:rPr lang="es-ES" dirty="0"/>
              <a:t>ACCESO A SERVICIOS </a:t>
            </a:r>
            <a:br>
              <a:rPr lang="es-ES" dirty="0"/>
            </a:br>
            <a:r>
              <a:rPr lang="es-ES" dirty="0"/>
              <a:t>DE SALUD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9FE6A9FA-FCBB-316F-8700-F01FED81E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223" y="3906265"/>
            <a:ext cx="2684868" cy="1799999"/>
          </a:xfrm>
        </p:spPr>
        <p:txBody>
          <a:bodyPr/>
          <a:lstStyle/>
          <a:p>
            <a:r>
              <a:rPr lang="es-ES" dirty="0"/>
              <a:t>ESTADO NUTRICIONAL DE LA POBLACIÓN</a:t>
            </a: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8DD7C8DE-9A06-92EF-F56F-E48CEFFC37F9}"/>
              </a:ext>
            </a:extLst>
          </p:cNvPr>
          <p:cNvSpPr txBox="1">
            <a:spLocks/>
          </p:cNvSpPr>
          <p:nvPr/>
        </p:nvSpPr>
        <p:spPr>
          <a:xfrm>
            <a:off x="9082439" y="1921940"/>
            <a:ext cx="2684868" cy="1807208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USO DE MEDICAMENTOS Y TECNOLOGÍAS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id="{0B5F9BCE-FEB7-D280-18B3-68E327308E95}"/>
              </a:ext>
            </a:extLst>
          </p:cNvPr>
          <p:cNvSpPr txBox="1">
            <a:spLocks/>
          </p:cNvSpPr>
          <p:nvPr/>
        </p:nvSpPr>
        <p:spPr>
          <a:xfrm>
            <a:off x="6187033" y="1921939"/>
            <a:ext cx="2684868" cy="1807209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DETERMINANTES SOCIALES DE LA SALUD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0E42FEC4-8047-2A99-B3BD-C2F0714162CB}"/>
              </a:ext>
            </a:extLst>
          </p:cNvPr>
          <p:cNvSpPr txBox="1">
            <a:spLocks/>
          </p:cNvSpPr>
          <p:nvPr/>
        </p:nvSpPr>
        <p:spPr>
          <a:xfrm>
            <a:off x="3291628" y="1923625"/>
            <a:ext cx="2684868" cy="1807209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ENFERMEDADES</a:t>
            </a: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AC69046-E9CB-05AE-976F-D043F2DAF44C}"/>
              </a:ext>
            </a:extLst>
          </p:cNvPr>
          <p:cNvSpPr txBox="1">
            <a:spLocks/>
          </p:cNvSpPr>
          <p:nvPr/>
        </p:nvSpPr>
        <p:spPr>
          <a:xfrm>
            <a:off x="396223" y="1930835"/>
            <a:ext cx="2684868" cy="1800000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MORTALIDAD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2E0308-2A85-CE12-7597-DD3E094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4" y="874237"/>
            <a:ext cx="11371084" cy="577032"/>
          </a:xfrm>
        </p:spPr>
        <p:txBody>
          <a:bodyPr/>
          <a:lstStyle/>
          <a:p>
            <a:r>
              <a:rPr lang="es-ES" dirty="0"/>
              <a:t>DATOS DE ALTO VALOR</a:t>
            </a:r>
          </a:p>
        </p:txBody>
      </p:sp>
    </p:spTree>
    <p:extLst>
      <p:ext uri="{BB962C8B-B14F-4D97-AF65-F5344CB8AC3E}">
        <p14:creationId xmlns:p14="http://schemas.microsoft.com/office/powerpoint/2010/main" val="49484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-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4060594"/>
            <a:ext cx="6363878" cy="218597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Eurydice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analiza datos sobre las políticas educativas de los países miembro para mejorar la </a:t>
            </a:r>
            <a:r>
              <a:rPr lang="es-ES" sz="1600" b="0" i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comparabilidad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y la </a:t>
            </a:r>
            <a:r>
              <a:rPr lang="es-ES" sz="1600" b="0" i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cooperación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en educación en Europa</a:t>
            </a:r>
            <a:r>
              <a:rPr lang="es-ES" sz="1600" b="0" i="0" u="sng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s-E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s-E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Instituto Nacional de Evaluación Educativa</a:t>
            </a: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(INEE)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recopila datos de los estudiantes, los docentes y las escuelas para analizar la efectividad de las políticas educativas.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Europeana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amplio catálogo de material histórico que contiene una buena parte de la herencia cultural del continente.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ulo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Algunos ejemplos</a:t>
            </a:r>
          </a:p>
        </p:txBody>
      </p:sp>
      <p:sp>
        <p:nvSpPr>
          <p:cNvPr id="8" name="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531344"/>
            <a:ext cx="6363878" cy="1703547"/>
          </a:xfrm>
        </p:spPr>
        <p:txBody>
          <a:bodyPr anchor="ctr"/>
          <a:lstStyle/>
          <a:p>
            <a:r>
              <a:rPr lang="es-ES" dirty="0"/>
              <a:t>Los datos abiertos pueden también contribuir a que los centros educativos dispongan de los recursos que necesitan y a que funcionen de forma más eficiente, así como a identificar carencias y áreas de mejora en el sistema educativo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4</a:t>
            </a:r>
            <a:br>
              <a:rPr lang="es-ES" dirty="0"/>
            </a:br>
            <a:r>
              <a:rPr lang="es-ES" dirty="0"/>
              <a:t>EDUCACIÓN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379002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8">
            <a:extLst>
              <a:ext uri="{FF2B5EF4-FFF2-40B4-BE49-F238E27FC236}">
                <a16:creationId xmlns:a16="http://schemas.microsoft.com/office/drawing/2014/main" id="{88C448AE-55AD-73C1-88FB-8D0A0D33E3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2438" y="3812234"/>
            <a:ext cx="2684868" cy="1800000"/>
          </a:xfrm>
        </p:spPr>
        <p:txBody>
          <a:bodyPr/>
          <a:lstStyle/>
          <a:p>
            <a:r>
              <a:rPr lang="es-ES" dirty="0"/>
              <a:t>EVALUACIÓN</a:t>
            </a:r>
          </a:p>
        </p:txBody>
      </p:sp>
      <p:sp>
        <p:nvSpPr>
          <p:cNvPr id="20" name="7">
            <a:extLst>
              <a:ext uri="{FF2B5EF4-FFF2-40B4-BE49-F238E27FC236}">
                <a16:creationId xmlns:a16="http://schemas.microsoft.com/office/drawing/2014/main" id="{A13AA89E-650E-8D27-1B2D-263670117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7032" y="3812234"/>
            <a:ext cx="2684868" cy="1800000"/>
          </a:xfrm>
        </p:spPr>
        <p:txBody>
          <a:bodyPr/>
          <a:lstStyle/>
          <a:p>
            <a:r>
              <a:rPr lang="es-ES" dirty="0"/>
              <a:t>CAPACITACIÓN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17A21BA9-6E5D-F6E8-E68E-2812A80EC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627" y="3812234"/>
            <a:ext cx="2684868" cy="1800000"/>
          </a:xfrm>
        </p:spPr>
        <p:txBody>
          <a:bodyPr/>
          <a:lstStyle/>
          <a:p>
            <a:r>
              <a:rPr lang="es-ES" dirty="0"/>
              <a:t>BRECHAS DEL SISTEMA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9FE6A9FA-FCBB-316F-8700-F01FED81E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222" y="3821129"/>
            <a:ext cx="2684868" cy="1800000"/>
          </a:xfrm>
        </p:spPr>
        <p:txBody>
          <a:bodyPr/>
          <a:lstStyle/>
          <a:p>
            <a:r>
              <a:rPr lang="es-ES" dirty="0"/>
              <a:t>PERSONALIZACIÓN</a:t>
            </a: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8DD7C8DE-9A06-92EF-F56F-E48CEFFC37F9}"/>
              </a:ext>
            </a:extLst>
          </p:cNvPr>
          <p:cNvSpPr txBox="1">
            <a:spLocks/>
          </p:cNvSpPr>
          <p:nvPr/>
        </p:nvSpPr>
        <p:spPr>
          <a:xfrm>
            <a:off x="9082438" y="1796950"/>
            <a:ext cx="2684868" cy="1800000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RECURSOS EDUCATIVOS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id="{0B5F9BCE-FEB7-D280-18B3-68E327308E95}"/>
              </a:ext>
            </a:extLst>
          </p:cNvPr>
          <p:cNvSpPr txBox="1">
            <a:spLocks/>
          </p:cNvSpPr>
          <p:nvPr/>
        </p:nvSpPr>
        <p:spPr>
          <a:xfrm>
            <a:off x="6187032" y="1796950"/>
            <a:ext cx="2684868" cy="1800000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CALIDAD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0E42FEC4-8047-2A99-B3BD-C2F0714162CB}"/>
              </a:ext>
            </a:extLst>
          </p:cNvPr>
          <p:cNvSpPr txBox="1">
            <a:spLocks/>
          </p:cNvSpPr>
          <p:nvPr/>
        </p:nvSpPr>
        <p:spPr>
          <a:xfrm>
            <a:off x="3291627" y="1796950"/>
            <a:ext cx="2684868" cy="1800000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ABANDONO ESCOLAR</a:t>
            </a: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AC69046-E9CB-05AE-976F-D043F2DAF44C}"/>
              </a:ext>
            </a:extLst>
          </p:cNvPr>
          <p:cNvSpPr txBox="1">
            <a:spLocks/>
          </p:cNvSpPr>
          <p:nvPr/>
        </p:nvSpPr>
        <p:spPr>
          <a:xfrm>
            <a:off x="396222" y="1805845"/>
            <a:ext cx="2684868" cy="1800000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MATRICULACIÓN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2E0308-2A85-CE12-7597-DD3E094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9660"/>
            <a:ext cx="12192000" cy="654421"/>
          </a:xfrm>
        </p:spPr>
        <p:txBody>
          <a:bodyPr/>
          <a:lstStyle/>
          <a:p>
            <a:r>
              <a:rPr lang="es-ES" dirty="0"/>
              <a:t>DATOS DE ALTO VALOR</a:t>
            </a:r>
          </a:p>
        </p:txBody>
      </p:sp>
    </p:spTree>
    <p:extLst>
      <p:ext uri="{BB962C8B-B14F-4D97-AF65-F5344CB8AC3E}">
        <p14:creationId xmlns:p14="http://schemas.microsoft.com/office/powerpoint/2010/main" val="185421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-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4060594"/>
            <a:ext cx="6363878" cy="207580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Base de datos de estadísticas de género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indicadores específicamente diseñados para promover la igualdad y evitar la discriminación de mujeres y niñas</a:t>
            </a:r>
            <a:r>
              <a:rPr lang="es-ES" sz="1600" b="0" i="0" u="sng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s-E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s-E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Mujeres en cifras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conjunto de indicadores que reflejan la situación de las mujeres en los distintos ámbitos de la sociedad.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Delegación de Gobierno contra la violencia de género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ofrece </a:t>
            </a:r>
            <a:r>
              <a:rPr lang="es-ES" sz="1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un conjunto muy completo de indicadores y datos</a:t>
            </a:r>
            <a:r>
              <a:rPr lang="es-ES" sz="16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provenientes de encuestas, estudios e investigaciones especializados.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ítulo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Algunos ejemplos</a:t>
            </a:r>
          </a:p>
        </p:txBody>
      </p:sp>
      <p:sp>
        <p:nvSpPr>
          <p:cNvPr id="8" name="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777904"/>
            <a:ext cx="6363878" cy="1456988"/>
          </a:xfrm>
        </p:spPr>
        <p:txBody>
          <a:bodyPr lIns="360000" rIns="360000"/>
          <a:lstStyle/>
          <a:p>
            <a:r>
              <a:rPr lang="es-ES" dirty="0"/>
              <a:t>Cuando los datos desagregados por género están disponibles, su análisis puede poner rápidamente en relieve las deficiencias en la forma en que el sistema atiende a las mujeres y las niñas.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5</a:t>
            </a:r>
            <a:br>
              <a:rPr lang="es-ES" dirty="0"/>
            </a:br>
            <a:r>
              <a:rPr lang="es-ES" dirty="0"/>
              <a:t>IGUALDAD DE GÉNERO</a:t>
            </a:r>
          </a:p>
        </p:txBody>
      </p:sp>
    </p:spTree>
    <p:extLst>
      <p:ext uri="{BB962C8B-B14F-4D97-AF65-F5344CB8AC3E}">
        <p14:creationId xmlns:p14="http://schemas.microsoft.com/office/powerpoint/2010/main" val="356149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8">
            <a:extLst>
              <a:ext uri="{FF2B5EF4-FFF2-40B4-BE49-F238E27FC236}">
                <a16:creationId xmlns:a16="http://schemas.microsoft.com/office/drawing/2014/main" id="{88C448AE-55AD-73C1-88FB-8D0A0D33E3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0105" y="3646981"/>
            <a:ext cx="2684868" cy="1800000"/>
          </a:xfrm>
        </p:spPr>
        <p:txBody>
          <a:bodyPr/>
          <a:lstStyle/>
          <a:p>
            <a:r>
              <a:rPr lang="es-ES" dirty="0"/>
              <a:t>CARGOS DE RESPONSABILIDAD</a:t>
            </a:r>
          </a:p>
        </p:txBody>
      </p:sp>
      <p:sp>
        <p:nvSpPr>
          <p:cNvPr id="20" name="7">
            <a:extLst>
              <a:ext uri="{FF2B5EF4-FFF2-40B4-BE49-F238E27FC236}">
                <a16:creationId xmlns:a16="http://schemas.microsoft.com/office/drawing/2014/main" id="{A13AA89E-650E-8D27-1B2D-263670117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4699" y="3646981"/>
            <a:ext cx="2684868" cy="1800000"/>
          </a:xfrm>
        </p:spPr>
        <p:txBody>
          <a:bodyPr/>
          <a:lstStyle/>
          <a:p>
            <a:r>
              <a:rPr lang="es-ES" dirty="0"/>
              <a:t>VIOLENCIA DE GÉNERO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17A21BA9-6E5D-F6E8-E68E-2812A80EC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9294" y="3646981"/>
            <a:ext cx="2684868" cy="1800000"/>
          </a:xfrm>
        </p:spPr>
        <p:txBody>
          <a:bodyPr/>
          <a:lstStyle/>
          <a:p>
            <a:r>
              <a:rPr lang="es-ES" dirty="0"/>
              <a:t>DISCRIMINACIÓN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9FE6A9FA-FCBB-316F-8700-F01FED81E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89" y="3655876"/>
            <a:ext cx="2684868" cy="1800000"/>
          </a:xfrm>
        </p:spPr>
        <p:txBody>
          <a:bodyPr/>
          <a:lstStyle/>
          <a:p>
            <a:r>
              <a:rPr lang="es-ES" dirty="0"/>
              <a:t>SALUD</a:t>
            </a: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8DD7C8DE-9A06-92EF-F56F-E48CEFFC37F9}"/>
              </a:ext>
            </a:extLst>
          </p:cNvPr>
          <p:cNvSpPr txBox="1">
            <a:spLocks/>
          </p:cNvSpPr>
          <p:nvPr/>
        </p:nvSpPr>
        <p:spPr>
          <a:xfrm>
            <a:off x="9080105" y="1629000"/>
            <a:ext cx="2684868" cy="1800000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EDUCACIÓN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id="{0B5F9BCE-FEB7-D280-18B3-68E327308E95}"/>
              </a:ext>
            </a:extLst>
          </p:cNvPr>
          <p:cNvSpPr txBox="1">
            <a:spLocks/>
          </p:cNvSpPr>
          <p:nvPr/>
        </p:nvSpPr>
        <p:spPr>
          <a:xfrm>
            <a:off x="6184699" y="1629000"/>
            <a:ext cx="2684868" cy="1800000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REPRESENTACIÓN POLÍTICA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0E42FEC4-8047-2A99-B3BD-C2F0714162CB}"/>
              </a:ext>
            </a:extLst>
          </p:cNvPr>
          <p:cNvSpPr txBox="1">
            <a:spLocks/>
          </p:cNvSpPr>
          <p:nvPr/>
        </p:nvSpPr>
        <p:spPr>
          <a:xfrm>
            <a:off x="3289294" y="1629000"/>
            <a:ext cx="2684868" cy="1800000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REMUNERACIÓN</a:t>
            </a: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AC69046-E9CB-05AE-976F-D043F2DAF44C}"/>
              </a:ext>
            </a:extLst>
          </p:cNvPr>
          <p:cNvSpPr txBox="1">
            <a:spLocks/>
          </p:cNvSpPr>
          <p:nvPr/>
        </p:nvSpPr>
        <p:spPr>
          <a:xfrm>
            <a:off x="393889" y="1637895"/>
            <a:ext cx="2684868" cy="1800000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PARTICIPACIÓN LABORAL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2E0308-2A85-CE12-7597-DD3E094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6598"/>
            <a:ext cx="12192000" cy="654421"/>
          </a:xfrm>
        </p:spPr>
        <p:txBody>
          <a:bodyPr/>
          <a:lstStyle/>
          <a:p>
            <a:r>
              <a:rPr lang="es-ES" dirty="0"/>
              <a:t>DATOS DE ALTO VALOR</a:t>
            </a:r>
          </a:p>
        </p:txBody>
      </p:sp>
    </p:spTree>
    <p:extLst>
      <p:ext uri="{BB962C8B-B14F-4D97-AF65-F5344CB8AC3E}">
        <p14:creationId xmlns:p14="http://schemas.microsoft.com/office/powerpoint/2010/main" val="197875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cha">
            <a:extLst>
              <a:ext uri="{FF2B5EF4-FFF2-40B4-BE49-F238E27FC236}">
                <a16:creationId xmlns:a16="http://schemas.microsoft.com/office/drawing/2014/main" id="{91DD2A2E-2FBD-07AF-CBEE-9923399DA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1658" y="5451054"/>
            <a:ext cx="2718578" cy="883646"/>
          </a:xfrm>
        </p:spPr>
        <p:txBody>
          <a:bodyPr anchor="ctr"/>
          <a:lstStyle/>
          <a:p>
            <a:r>
              <a:rPr lang="es-ES" dirty="0"/>
              <a:t>Marzo 2024</a:t>
            </a:r>
          </a:p>
        </p:txBody>
      </p:sp>
      <p:sp>
        <p:nvSpPr>
          <p:cNvPr id="5" name="Texto">
            <a:extLst>
              <a:ext uri="{FF2B5EF4-FFF2-40B4-BE49-F238E27FC236}">
                <a16:creationId xmlns:a16="http://schemas.microsoft.com/office/drawing/2014/main" id="{D2F2936F-B1AE-CD85-905C-B0F80BB0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/>
              <a:t>DATOS ABIERTOS PARA CUMPLIR CON LOS OBJETIVOS DE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43728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tems">
            <a:extLst>
              <a:ext uri="{FF2B5EF4-FFF2-40B4-BE49-F238E27FC236}">
                <a16:creationId xmlns:a16="http://schemas.microsoft.com/office/drawing/2014/main" id="{F1CD217F-EDB2-5000-DFCF-0F5F556D3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71" y="2447985"/>
            <a:ext cx="5435380" cy="2198660"/>
          </a:xfrm>
        </p:spPr>
        <p:txBody>
          <a:bodyPr/>
          <a:lstStyle/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s-ES" sz="2400" dirty="0"/>
              <a:t>Los objetivos de desarrollo sostenible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s-ES" sz="2400" dirty="0"/>
              <a:t>Los datos abiertos como indicadores de evolución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s-ES" sz="2400" dirty="0"/>
              <a:t>Los datos abiertos como herramienta para el desarrollo</a:t>
            </a:r>
          </a:p>
        </p:txBody>
      </p:sp>
      <p:sp>
        <p:nvSpPr>
          <p:cNvPr id="2" name="Título">
            <a:extLst>
              <a:ext uri="{FF2B5EF4-FFF2-40B4-BE49-F238E27FC236}">
                <a16:creationId xmlns:a16="http://schemas.microsoft.com/office/drawing/2014/main" id="{F4400E03-5210-6FE8-9532-29FF8D85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71" y="1591344"/>
            <a:ext cx="6518965" cy="654421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3103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 4">
            <a:extLst>
              <a:ext uri="{FF2B5EF4-FFF2-40B4-BE49-F238E27FC236}">
                <a16:creationId xmlns:a16="http://schemas.microsoft.com/office/drawing/2014/main" id="{0D93E57B-4BD7-CBEB-5685-0952F6C00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MEJORA DEL BIEN COMÚN, LA JUSTICIA, LA IGUALDAD Y LA EQUIDAD</a:t>
            </a:r>
          </a:p>
        </p:txBody>
      </p:sp>
      <p:sp>
        <p:nvSpPr>
          <p:cNvPr id="12" name="Cuadro 3">
            <a:extLst>
              <a:ext uri="{FF2B5EF4-FFF2-40B4-BE49-F238E27FC236}">
                <a16:creationId xmlns:a16="http://schemas.microsoft.com/office/drawing/2014/main" id="{06AD4D07-DAA3-7EAD-B999-6CA3BD49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UNIVERSALES, AMBICIOSOS, INTEGRADORES Y TRANSFORMADORES</a:t>
            </a:r>
          </a:p>
        </p:txBody>
      </p:sp>
      <p:sp>
        <p:nvSpPr>
          <p:cNvPr id="11" name="Cuadro 2">
            <a:extLst>
              <a:ext uri="{FF2B5EF4-FFF2-40B4-BE49-F238E27FC236}">
                <a16:creationId xmlns:a16="http://schemas.microsoft.com/office/drawing/2014/main" id="{68F34561-0F68-DEA9-588F-E9938B5E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169 METAS </a:t>
            </a:r>
            <a:br>
              <a:rPr lang="es-ES_tradnl" dirty="0"/>
            </a:br>
            <a:r>
              <a:rPr lang="es-ES_tradnl" dirty="0"/>
              <a:t>ESPECÍFICAS</a:t>
            </a:r>
          </a:p>
        </p:txBody>
      </p:sp>
      <p:sp>
        <p:nvSpPr>
          <p:cNvPr id="10" name="Cuadro 1">
            <a:extLst>
              <a:ext uri="{FF2B5EF4-FFF2-40B4-BE49-F238E27FC236}">
                <a16:creationId xmlns:a16="http://schemas.microsoft.com/office/drawing/2014/main" id="{02AC40F0-1087-EA4E-0401-7ACF2B792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17 OBJETIVOS DE DESARROLLO GLOBAL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4335981B-8F67-F9DB-9C72-21EC7C8344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_tradnl" dirty="0"/>
              <a:t>Los objetivos en síntesis</a:t>
            </a:r>
          </a:p>
        </p:txBody>
      </p:sp>
      <p:sp>
        <p:nvSpPr>
          <p:cNvPr id="9" name="Texto2">
            <a:extLst>
              <a:ext uri="{FF2B5EF4-FFF2-40B4-BE49-F238E27FC236}">
                <a16:creationId xmlns:a16="http://schemas.microsoft.com/office/drawing/2014/main" id="{D96DD59E-C643-586D-E6C8-D252AF926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90" y="1958789"/>
            <a:ext cx="11474820" cy="448275"/>
          </a:xfrm>
        </p:spPr>
        <p:txBody>
          <a:bodyPr/>
          <a:lstStyle/>
          <a:p>
            <a:r>
              <a:rPr lang="es-ES_tradnl" dirty="0"/>
              <a:t>Constituyen una herramienta para la mejora del bien común que busca abordar los desafíos más urgentes de nuestro tiempo</a:t>
            </a:r>
          </a:p>
        </p:txBody>
      </p:sp>
      <p:sp>
        <p:nvSpPr>
          <p:cNvPr id="8" name="Texto1">
            <a:extLst>
              <a:ext uri="{FF2B5EF4-FFF2-40B4-BE49-F238E27FC236}">
                <a16:creationId xmlns:a16="http://schemas.microsoft.com/office/drawing/2014/main" id="{567D1DD9-E37A-CDD3-1410-AB0F197A4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90" y="1272693"/>
            <a:ext cx="11474819" cy="654421"/>
          </a:xfrm>
        </p:spPr>
        <p:txBody>
          <a:bodyPr/>
          <a:lstStyle/>
          <a:p>
            <a:r>
              <a:rPr lang="es-ES_tradnl" dirty="0"/>
              <a:t>Conjunto de metas adoptadas por la comunidad internacional en la Cumbre de Desarrollo Sostenible de las Naciones Unidas de septiembre de 2015</a:t>
            </a:r>
          </a:p>
        </p:txBody>
      </p:sp>
      <p:sp>
        <p:nvSpPr>
          <p:cNvPr id="7" name="Título">
            <a:extLst>
              <a:ext uri="{FF2B5EF4-FFF2-40B4-BE49-F238E27FC236}">
                <a16:creationId xmlns:a16="http://schemas.microsoft.com/office/drawing/2014/main" id="{03C17D7C-6D3C-A9B5-79DA-68ACFE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OBJETIVOS DE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8038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4">
            <a:extLst>
              <a:ext uri="{FF2B5EF4-FFF2-40B4-BE49-F238E27FC236}">
                <a16:creationId xmlns:a16="http://schemas.microsoft.com/office/drawing/2014/main" id="{0D93E57B-4BD7-CBEB-5685-0952F6C00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MEJORA DE LA CALIDAD DE VIDA DE  LAS PERSONAS A TRAVÉS DE INVERSIÓN EN SERVICIOS BÁSICOS E INFRAESTRUCTURAS</a:t>
            </a:r>
          </a:p>
        </p:txBody>
      </p:sp>
      <p:sp>
        <p:nvSpPr>
          <p:cNvPr id="12" name="Cuadro3">
            <a:extLst>
              <a:ext uri="{FF2B5EF4-FFF2-40B4-BE49-F238E27FC236}">
                <a16:creationId xmlns:a16="http://schemas.microsoft.com/office/drawing/2014/main" id="{06AD4D07-DAA3-7EAD-B999-6CA3BD49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REDUCCIÓN DE LAS EMISIONES DE GASES DE EFECTO INVERNADERO Y PROTECCIÓN DEL MEDIO AMBIENTE</a:t>
            </a:r>
          </a:p>
        </p:txBody>
      </p:sp>
      <p:sp>
        <p:nvSpPr>
          <p:cNvPr id="11" name="Cuadro2">
            <a:extLst>
              <a:ext uri="{FF2B5EF4-FFF2-40B4-BE49-F238E27FC236}">
                <a16:creationId xmlns:a16="http://schemas.microsoft.com/office/drawing/2014/main" id="{68F34561-0F68-DEA9-588F-E9938B5E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CREACIÓN DE EMPLEO Y DE CALIDAD Y CRECIMIENTO ECONÓMICO SOSTENIBLE</a:t>
            </a:r>
          </a:p>
        </p:txBody>
      </p:sp>
      <p:sp>
        <p:nvSpPr>
          <p:cNvPr id="10" name="Cuadro1">
            <a:extLst>
              <a:ext uri="{FF2B5EF4-FFF2-40B4-BE49-F238E27FC236}">
                <a16:creationId xmlns:a16="http://schemas.microsoft.com/office/drawing/2014/main" id="{02AC40F0-1087-EA4E-0401-7ACF2B792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REDUCCIÓN DE LA POBREZA Y DE LA EXCLUSIÓN SOCIAL</a:t>
            </a:r>
          </a:p>
        </p:txBody>
      </p:sp>
      <p:sp>
        <p:nvSpPr>
          <p:cNvPr id="15" name="Título2">
            <a:extLst>
              <a:ext uri="{FF2B5EF4-FFF2-40B4-BE49-F238E27FC236}">
                <a16:creationId xmlns:a16="http://schemas.microsoft.com/office/drawing/2014/main" id="{4335981B-8F67-F9DB-9C72-21EC7C8344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_tradnl" dirty="0"/>
              <a:t>Objetivos generales prioritarios</a:t>
            </a:r>
          </a:p>
        </p:txBody>
      </p:sp>
      <p:sp>
        <p:nvSpPr>
          <p:cNvPr id="9" name="Texto2">
            <a:extLst>
              <a:ext uri="{FF2B5EF4-FFF2-40B4-BE49-F238E27FC236}">
                <a16:creationId xmlns:a16="http://schemas.microsoft.com/office/drawing/2014/main" id="{D96DD59E-C643-586D-E6C8-D252AF926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90" y="1681424"/>
            <a:ext cx="11833409" cy="448275"/>
          </a:xfrm>
        </p:spPr>
        <p:txBody>
          <a:bodyPr/>
          <a:lstStyle/>
          <a:p>
            <a:r>
              <a:rPr lang="es-ES" sz="18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La agenda específica varía en cada país, pero se establecen también unas prioridades comunes</a:t>
            </a:r>
            <a:endParaRPr lang="es-ES_tradnl" dirty="0"/>
          </a:p>
        </p:txBody>
      </p:sp>
      <p:sp>
        <p:nvSpPr>
          <p:cNvPr id="8" name="Texto1">
            <a:extLst>
              <a:ext uri="{FF2B5EF4-FFF2-40B4-BE49-F238E27FC236}">
                <a16:creationId xmlns:a16="http://schemas.microsoft.com/office/drawing/2014/main" id="{567D1DD9-E37A-CDD3-1410-AB0F197A4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90" y="1272693"/>
            <a:ext cx="11833409" cy="654421"/>
          </a:xfrm>
        </p:spPr>
        <p:txBody>
          <a:bodyPr/>
          <a:lstStyle/>
          <a:p>
            <a:r>
              <a:rPr lang="es-ES_tradnl" dirty="0"/>
              <a:t>La Unión Europea y sus estados miembro se han comprometido a alcanzar los ODS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C17D7C-6D3C-A9B5-79DA-68ACFE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AGENDA EN EUROPA</a:t>
            </a:r>
          </a:p>
        </p:txBody>
      </p:sp>
    </p:spTree>
    <p:extLst>
      <p:ext uri="{BB962C8B-B14F-4D97-AF65-F5344CB8AC3E}">
        <p14:creationId xmlns:p14="http://schemas.microsoft.com/office/powerpoint/2010/main" val="317443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4">
            <a:extLst>
              <a:ext uri="{FF2B5EF4-FFF2-40B4-BE49-F238E27FC236}">
                <a16:creationId xmlns:a16="http://schemas.microsoft.com/office/drawing/2014/main" id="{0D93E57B-4BD7-CBEB-5685-0952F6C00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ACCESO A SERVICIOS BÁSICOS Y DESARROLLO ECONÓMICO SOSTENIBLE</a:t>
            </a:r>
          </a:p>
        </p:txBody>
      </p:sp>
      <p:sp>
        <p:nvSpPr>
          <p:cNvPr id="12" name="Cuadro3">
            <a:extLst>
              <a:ext uri="{FF2B5EF4-FFF2-40B4-BE49-F238E27FC236}">
                <a16:creationId xmlns:a16="http://schemas.microsoft.com/office/drawing/2014/main" id="{06AD4D07-DAA3-7EAD-B999-6CA3BD49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REDUCCIÓN DE GASES DE EFECTO INVERNADERO Y PROTECCIÓN DE LA BIODIVERSIDAD</a:t>
            </a:r>
          </a:p>
        </p:txBody>
      </p:sp>
      <p:sp>
        <p:nvSpPr>
          <p:cNvPr id="11" name="Cuadro2">
            <a:extLst>
              <a:ext uri="{FF2B5EF4-FFF2-40B4-BE49-F238E27FC236}">
                <a16:creationId xmlns:a16="http://schemas.microsoft.com/office/drawing/2014/main" id="{68F34561-0F68-DEA9-588F-E9938B5E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PROMOCIÓN DE DESARROLLO URBANO SOSTENIBLE</a:t>
            </a:r>
          </a:p>
        </p:txBody>
      </p:sp>
      <p:sp>
        <p:nvSpPr>
          <p:cNvPr id="10" name="Cuadro1">
            <a:extLst>
              <a:ext uri="{FF2B5EF4-FFF2-40B4-BE49-F238E27FC236}">
                <a16:creationId xmlns:a16="http://schemas.microsoft.com/office/drawing/2014/main" id="{02AC40F0-1087-EA4E-0401-7ACF2B792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IGUALDAD DE GÉNERO Y LUCHA CONTRA LA POBREZA</a:t>
            </a:r>
          </a:p>
        </p:txBody>
      </p:sp>
      <p:sp>
        <p:nvSpPr>
          <p:cNvPr id="15" name="Título2">
            <a:extLst>
              <a:ext uri="{FF2B5EF4-FFF2-40B4-BE49-F238E27FC236}">
                <a16:creationId xmlns:a16="http://schemas.microsoft.com/office/drawing/2014/main" id="{4335981B-8F67-F9DB-9C72-21EC7C8344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_tradnl" dirty="0"/>
              <a:t>Áreas prioritarias de actuación</a:t>
            </a:r>
          </a:p>
        </p:txBody>
      </p:sp>
      <p:sp>
        <p:nvSpPr>
          <p:cNvPr id="9" name="Texto2">
            <a:extLst>
              <a:ext uri="{FF2B5EF4-FFF2-40B4-BE49-F238E27FC236}">
                <a16:creationId xmlns:a16="http://schemas.microsoft.com/office/drawing/2014/main" id="{D96DD59E-C643-586D-E6C8-D252AF926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90" y="1687139"/>
            <a:ext cx="11833409" cy="479950"/>
          </a:xfrm>
        </p:spPr>
        <p:txBody>
          <a:bodyPr/>
          <a:lstStyle/>
          <a:p>
            <a:r>
              <a:rPr lang="es-ES" dirty="0">
                <a:solidFill>
                  <a:srgbClr val="595959"/>
                </a:solidFill>
                <a:latin typeface="Calibri" panose="020F0502020204030204" pitchFamily="34" charset="0"/>
              </a:rPr>
              <a:t>En el caso particular de España, el Gobierno ha creado un Plan de Acción para la implementación de la Agenda 2030 de Desarrollo Sostenible</a:t>
            </a:r>
            <a:endParaRPr lang="es-ES_tradnl" dirty="0"/>
          </a:p>
        </p:txBody>
      </p:sp>
      <p:sp>
        <p:nvSpPr>
          <p:cNvPr id="8" name="Texto1">
            <a:extLst>
              <a:ext uri="{FF2B5EF4-FFF2-40B4-BE49-F238E27FC236}">
                <a16:creationId xmlns:a16="http://schemas.microsoft.com/office/drawing/2014/main" id="{567D1DD9-E37A-CDD3-1410-AB0F197A4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90" y="1272693"/>
            <a:ext cx="11833409" cy="654421"/>
          </a:xfrm>
        </p:spPr>
        <p:txBody>
          <a:bodyPr/>
          <a:lstStyle/>
          <a:p>
            <a:r>
              <a:rPr lang="es-ES_tradnl" dirty="0"/>
              <a:t>Objetivos y metas específicas para el conjunto del país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C17D7C-6D3C-A9B5-79DA-68ACFE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AGENDA ESPAÑOLA</a:t>
            </a:r>
          </a:p>
        </p:txBody>
      </p:sp>
    </p:spTree>
    <p:extLst>
      <p:ext uri="{BB962C8B-B14F-4D97-AF65-F5344CB8AC3E}">
        <p14:creationId xmlns:p14="http://schemas.microsoft.com/office/powerpoint/2010/main" val="39283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">
            <a:extLst>
              <a:ext uri="{FF2B5EF4-FFF2-40B4-BE49-F238E27FC236}">
                <a16:creationId xmlns:a16="http://schemas.microsoft.com/office/drawing/2014/main" id="{C9CDBA5C-1FC8-8544-2427-F15A01C1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LOS DATOS ABIERTOS COMO INDICADORES DE EVOLUCIÓN</a:t>
            </a:r>
          </a:p>
        </p:txBody>
      </p:sp>
    </p:spTree>
    <p:extLst>
      <p:ext uri="{BB962C8B-B14F-4D97-AF65-F5344CB8AC3E}">
        <p14:creationId xmlns:p14="http://schemas.microsoft.com/office/powerpoint/2010/main" val="35628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2247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400" dirty="0"/>
              <a:t>El </a:t>
            </a:r>
            <a:r>
              <a:rPr lang="es-ES" sz="1400" dirty="0">
                <a:hlinkClick r:id="rId2"/>
              </a:rPr>
              <a:t>catálogo de datos de libre acceso del Banco Mundial </a:t>
            </a:r>
            <a:r>
              <a:rPr lang="es-ES" sz="1400" dirty="0"/>
              <a:t>sobre desarrollo económico y social.​</a:t>
            </a:r>
          </a:p>
          <a:p>
            <a:pPr>
              <a:lnSpc>
                <a:spcPct val="100000"/>
              </a:lnSpc>
            </a:pPr>
            <a:r>
              <a:rPr lang="es-ES" sz="1400" dirty="0"/>
              <a:t>Las </a:t>
            </a:r>
            <a:r>
              <a:rPr lang="es-ES" sz="1400" dirty="0">
                <a:hlinkClick r:id="rId3"/>
              </a:rPr>
              <a:t>bases de datos de la Naciones Unidas</a:t>
            </a:r>
            <a:r>
              <a:rPr lang="es-ES" sz="1400" dirty="0"/>
              <a:t>, que nos proporcionan una amplia variedad de datos y estadísticas.​</a:t>
            </a:r>
          </a:p>
          <a:p>
            <a:pPr>
              <a:lnSpc>
                <a:spcPct val="100000"/>
              </a:lnSpc>
            </a:pPr>
            <a:r>
              <a:rPr lang="es-ES" sz="1400" dirty="0"/>
              <a:t>El </a:t>
            </a:r>
            <a:r>
              <a:rPr lang="es-ES" sz="1400" dirty="0">
                <a:hlinkClick r:id="rId4"/>
              </a:rPr>
              <a:t>portal de datos de la Organización para la Cooperación y el Desarrollo Económico </a:t>
            </a:r>
            <a:r>
              <a:rPr lang="es-ES" sz="1400" dirty="0"/>
              <a:t>(OCDE).​</a:t>
            </a:r>
          </a:p>
          <a:p>
            <a:pPr>
              <a:lnSpc>
                <a:spcPct val="100000"/>
              </a:lnSpc>
            </a:pPr>
            <a:r>
              <a:rPr lang="es-ES" sz="1400" dirty="0"/>
              <a:t>El </a:t>
            </a:r>
            <a:r>
              <a:rPr lang="es-ES" sz="1400" dirty="0">
                <a:hlinkClick r:id="rId5"/>
              </a:rPr>
              <a:t>sitio web del Instituto Nacional de Estadística </a:t>
            </a:r>
            <a:r>
              <a:rPr lang="es-ES" sz="1400" dirty="0"/>
              <a:t>(INE) y el </a:t>
            </a:r>
            <a:r>
              <a:rPr lang="es-ES" sz="1400" dirty="0">
                <a:hlinkClick r:id="rId6"/>
              </a:rPr>
              <a:t>Catálogo Nacional de Datos</a:t>
            </a:r>
            <a:r>
              <a:rPr lang="es-ES" sz="1400" dirty="0"/>
              <a:t>.</a:t>
            </a:r>
          </a:p>
        </p:txBody>
      </p:sp>
      <p:sp>
        <p:nvSpPr>
          <p:cNvPr id="10" name="Título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Algunos ejemplos</a:t>
            </a:r>
          </a:p>
        </p:txBody>
      </p:sp>
      <p:sp>
        <p:nvSpPr>
          <p:cNvPr id="8" name="Texto 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596476"/>
            <a:ext cx="6363878" cy="1627278"/>
          </a:xfrm>
        </p:spPr>
        <p:txBody>
          <a:bodyPr lIns="360000" rIns="360000"/>
          <a:lstStyle/>
          <a:p>
            <a:r>
              <a:rPr lang="es-ES" dirty="0"/>
              <a:t>Existen grandes fuentes de datos abiertos a nivel global y nacional a las que podemos acudir a la hora de medir el avance hacia los ODS, y que nos servirán frecuentemente como referencia para varios de los indicadores de medición definidos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BASES DE DATOS GENERALISTAS</a:t>
            </a:r>
          </a:p>
        </p:txBody>
      </p:sp>
    </p:spTree>
    <p:extLst>
      <p:ext uri="{BB962C8B-B14F-4D97-AF65-F5344CB8AC3E}">
        <p14:creationId xmlns:p14="http://schemas.microsoft.com/office/powerpoint/2010/main" val="17755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034602"/>
            <a:ext cx="6363878" cy="2224796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La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base de datos del Fondo Monetario Internacional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(FMI), especializada en la economía global.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El Programa de la ONU para el Medio Ambiente (UNEP) ofrece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plataformas de datos en tiempo real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El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área de estadísticas de la Organización de las Naciones Unidas para la Agricultura y la Alimentación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(FAO).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La Organización Mundial de la Salud (OMS) cuenta con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su base de datos y estadísticas sobre las tendencias de salud mundial</a:t>
            </a:r>
            <a:r>
              <a:rPr lang="es-ES" sz="1400" dirty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o 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1" y="3329844"/>
            <a:ext cx="5426262" cy="437492"/>
          </a:xfrm>
        </p:spPr>
        <p:txBody>
          <a:bodyPr/>
          <a:lstStyle/>
          <a:p>
            <a:r>
              <a:rPr lang="es-ES" dirty="0"/>
              <a:t>Algunos ejemplos</a:t>
            </a:r>
          </a:p>
        </p:txBody>
      </p:sp>
      <p:sp>
        <p:nvSpPr>
          <p:cNvPr id="8" name="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90687"/>
            <a:ext cx="6363878" cy="1412779"/>
          </a:xfrm>
        </p:spPr>
        <p:txBody>
          <a:bodyPr lIns="360000" rIns="360000"/>
          <a:lstStyle/>
          <a:p>
            <a:r>
              <a:rPr lang="es-ES" dirty="0"/>
              <a:t>Contamos también con bases de datos especializadas en alguna temática en particular que resultarán también de gran utilidad a la hora de evaluar el rendimiento en varios objetivos concretos.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BASES DE DATOS TEMÁTICAS</a:t>
            </a:r>
          </a:p>
        </p:txBody>
      </p:sp>
    </p:spTree>
    <p:extLst>
      <p:ext uri="{BB962C8B-B14F-4D97-AF65-F5344CB8AC3E}">
        <p14:creationId xmlns:p14="http://schemas.microsoft.com/office/powerpoint/2010/main" val="140402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224796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SDG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Tracker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un sistema global de seguimiento que utiliza indicadores extraídos de la base de datos de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Our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World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 in Data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Sustainable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Development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Report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nos ofrece acceso a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una serie de herramientas prácticas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para visualizar el avance.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Equal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 </a:t>
            </a:r>
            <a:r>
              <a:rPr lang="es-ES" sz="1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Measures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: proporciona un completo centro de datos que constituye un recurso de referencia sobre cuestiones de género. </a:t>
            </a:r>
            <a:r>
              <a:rPr lang="en-US" sz="1400" b="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Varios cuadros de mando en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Asturias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Madrid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Galicia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0"/>
              </a:rPr>
              <a:t>Andalucía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1"/>
              </a:rPr>
              <a:t>Cantabria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2"/>
              </a:rPr>
              <a:t>Canarias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3"/>
              </a:rPr>
              <a:t>Cataluña</a:t>
            </a:r>
            <a:r>
              <a:rPr lang="es-ES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 o las 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4"/>
              </a:rPr>
              <a:t>Islas Baleares</a:t>
            </a:r>
            <a:r>
              <a:rPr lang="es-ES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.</a:t>
            </a:r>
            <a:endParaRPr lang="es-E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ES" sz="1400" dirty="0"/>
          </a:p>
        </p:txBody>
      </p:sp>
      <p:sp>
        <p:nvSpPr>
          <p:cNvPr id="10" name="Titulo 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3363865"/>
            <a:ext cx="5426262" cy="437492"/>
          </a:xfrm>
        </p:spPr>
        <p:txBody>
          <a:bodyPr/>
          <a:lstStyle/>
          <a:p>
            <a:r>
              <a:rPr lang="es-ES" dirty="0"/>
              <a:t>Algunos ejemplos</a:t>
            </a:r>
          </a:p>
        </p:txBody>
      </p:sp>
      <p:sp>
        <p:nvSpPr>
          <p:cNvPr id="8" name="Destacados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90687"/>
            <a:ext cx="6363878" cy="1412779"/>
          </a:xfrm>
        </p:spPr>
        <p:txBody>
          <a:bodyPr lIns="360000" rIns="360000"/>
          <a:lstStyle/>
          <a:p>
            <a:r>
              <a:rPr lang="es-ES" dirty="0"/>
              <a:t>Existen varias iniciativas internacionales y cuadros de mando locales que se han creado con el objetivo específico de medir el nivel de cumplimiento con los distintos objetivos de desarrollo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MIDIENDO EL AVANCE DE LOS OBJETIVOS</a:t>
            </a:r>
          </a:p>
        </p:txBody>
      </p:sp>
    </p:spTree>
    <p:extLst>
      <p:ext uri="{BB962C8B-B14F-4D97-AF65-F5344CB8AC3E}">
        <p14:creationId xmlns:p14="http://schemas.microsoft.com/office/powerpoint/2010/main" val="3965239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C80"/>
      </a:accent1>
      <a:accent2>
        <a:srgbClr val="E05206"/>
      </a:accent2>
      <a:accent3>
        <a:srgbClr val="DFAC37"/>
      </a:accent3>
      <a:accent4>
        <a:srgbClr val="6C8A37"/>
      </a:accent4>
      <a:accent5>
        <a:srgbClr val="205C7B"/>
      </a:accent5>
      <a:accent6>
        <a:srgbClr val="7F7F7F"/>
      </a:accent6>
      <a:hlink>
        <a:srgbClr val="0563C1"/>
      </a:hlink>
      <a:folHlink>
        <a:srgbClr val="954F72"/>
      </a:folHlink>
    </a:clrScheme>
    <a:fontScheme name="Red.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f863a-f724-4fe0-b931-97988f8e8c11" xsi:nil="true"/>
    <lcf76f155ced4ddcb4097134ff3c332f xmlns="603d263e-f240-4366-b5e4-98da94f826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36E162185FC4485D0A3607FCA1ACE" ma:contentTypeVersion="14" ma:contentTypeDescription="Crear nuevo documento." ma:contentTypeScope="" ma:versionID="1be3629a2f95466fd5191fb2e0e66215">
  <xsd:schema xmlns:xsd="http://www.w3.org/2001/XMLSchema" xmlns:xs="http://www.w3.org/2001/XMLSchema" xmlns:p="http://schemas.microsoft.com/office/2006/metadata/properties" xmlns:ns2="603d263e-f240-4366-b5e4-98da94f82637" xmlns:ns3="cb2f863a-f724-4fe0-b931-97988f8e8c11" targetNamespace="http://schemas.microsoft.com/office/2006/metadata/properties" ma:root="true" ma:fieldsID="2ce734c6fdbe84ab9deafc7837fef9cc" ns2:_="" ns3:_="">
    <xsd:import namespace="603d263e-f240-4366-b5e4-98da94f82637"/>
    <xsd:import namespace="cb2f863a-f724-4fe0-b931-97988f8e8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d263e-f240-4366-b5e4-98da94f82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e72c241-18b6-4900-8c08-d1ecc7d68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863a-f724-4fe0-b931-97988f8e8c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c60988-08cd-488b-9574-0ba89df9a24d}" ma:internalName="TaxCatchAll" ma:showField="CatchAllData" ma:web="cb2f863a-f724-4fe0-b931-97988f8e8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DEF72-AD73-4D5A-B265-5BF38AFB84B1}">
  <ds:schemaRefs>
    <ds:schemaRef ds:uri="http://schemas.microsoft.com/office/2006/metadata/properties"/>
    <ds:schemaRef ds:uri="http://schemas.microsoft.com/office/infopath/2007/PartnerControls"/>
    <ds:schemaRef ds:uri="cb2f863a-f724-4fe0-b931-97988f8e8c11"/>
    <ds:schemaRef ds:uri="603d263e-f240-4366-b5e4-98da94f82637"/>
  </ds:schemaRefs>
</ds:datastoreItem>
</file>

<file path=customXml/itemProps2.xml><?xml version="1.0" encoding="utf-8"?>
<ds:datastoreItem xmlns:ds="http://schemas.openxmlformats.org/officeDocument/2006/customXml" ds:itemID="{1DA1F71F-5DDC-43AD-8BD4-3CADA1DAF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654AE-07D9-4BE5-84B9-827E83662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d263e-f240-4366-b5e4-98da94f82637"/>
    <ds:schemaRef ds:uri="cb2f863a-f724-4fe0-b931-97988f8e8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1307</Words>
  <Application>Microsoft Office PowerPoint</Application>
  <PresentationFormat>Panorámica</PresentationFormat>
  <Paragraphs>111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Neutra Text</vt:lpstr>
      <vt:lpstr>Tema de Office</vt:lpstr>
      <vt:lpstr>DATOS ABIERTOS PARA CUMPLIR CON LOS ODS</vt:lpstr>
      <vt:lpstr>ÍNDICE</vt:lpstr>
      <vt:lpstr>OBJETIVOS DE DESARROLLO SOSTENIBLE</vt:lpstr>
      <vt:lpstr>LA AGENDA EN EUROPA</vt:lpstr>
      <vt:lpstr>LA AGENDA ESPAÑOLA</vt:lpstr>
      <vt:lpstr>LOS DATOS ABIERTOS COMO INDICADORES DE EVOLUCIÓN</vt:lpstr>
      <vt:lpstr>BASES DE DATOS GENERALISTAS</vt:lpstr>
      <vt:lpstr>BASES DE DATOS TEMÁTICAS</vt:lpstr>
      <vt:lpstr>MIDIENDO EL AVANCE DE LOS OBJETIVOS</vt:lpstr>
      <vt:lpstr>LAS GRANDES LAGUNAS DE DATOS</vt:lpstr>
      <vt:lpstr>LOS DATOS ABIERTOS COMO HERRAMIENTAS PARA EL DESARROLLO</vt:lpstr>
      <vt:lpstr>OBJETIVO 3 SALUD Y BIENESTAR</vt:lpstr>
      <vt:lpstr>DATOS DE ALTO VALOR</vt:lpstr>
      <vt:lpstr>OBJETIVO 4 EDUCACIÓN DE CALIDAD</vt:lpstr>
      <vt:lpstr>DATOS DE ALTO VALOR</vt:lpstr>
      <vt:lpstr>OBJETIVO 5 IGUALDAD DE GÉNERO</vt:lpstr>
      <vt:lpstr>DATOS DE ALTO VALOR</vt:lpstr>
      <vt:lpstr>DATOS ABIERTOS PARA CUMPLIR CON LOS OBJETIVOS DE DESARROLLO SOSTENIBLE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Fernandez Rodriguez</dc:creator>
  <cp:lastModifiedBy>Yaiza Oliva Martin</cp:lastModifiedBy>
  <cp:revision>105</cp:revision>
  <dcterms:created xsi:type="dcterms:W3CDTF">2020-07-28T12:03:21Z</dcterms:created>
  <dcterms:modified xsi:type="dcterms:W3CDTF">2024-03-04T13:39:50Z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0x010100C6636E162185FC4485D0A3607FCA1ACE</vt:lpwstr>
  </property>
</Properties>
</file>